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6" r:id="rId1"/>
  </p:sldMasterIdLst>
  <p:notesMasterIdLst>
    <p:notesMasterId r:id="rId16"/>
  </p:notesMasterIdLst>
  <p:handoutMasterIdLst>
    <p:handoutMasterId r:id="rId17"/>
  </p:handoutMasterIdLst>
  <p:sldIdLst>
    <p:sldId id="1039" r:id="rId2"/>
    <p:sldId id="415" r:id="rId3"/>
    <p:sldId id="1117" r:id="rId4"/>
    <p:sldId id="1048" r:id="rId5"/>
    <p:sldId id="1119" r:id="rId6"/>
    <p:sldId id="1044" r:id="rId7"/>
    <p:sldId id="1123" r:id="rId8"/>
    <p:sldId id="1118" r:id="rId9"/>
    <p:sldId id="1027" r:id="rId10"/>
    <p:sldId id="1028" r:id="rId11"/>
    <p:sldId id="1030" r:id="rId12"/>
    <p:sldId id="1121" r:id="rId13"/>
    <p:sldId id="1033" r:id="rId14"/>
    <p:sldId id="1067" r:id="rId15"/>
  </p:sldIdLst>
  <p:sldSz cx="9906000" cy="6858000" type="A4"/>
  <p:notesSz cx="6735763" cy="9866313"/>
  <p:defaultTextStyle>
    <a:defPPr>
      <a:defRPr lang="ja-JP"/>
    </a:defPPr>
    <a:lvl1pPr marL="0" algn="l" defTabSz="839876" rtl="0" eaLnBrk="1" latinLnBrk="0" hangingPunct="1">
      <a:defRPr kumimoji="1" sz="1653" kern="1200">
        <a:solidFill>
          <a:schemeClr val="tx1"/>
        </a:solidFill>
        <a:latin typeface="+mn-lt"/>
        <a:ea typeface="+mn-ea"/>
        <a:cs typeface="+mn-cs"/>
      </a:defRPr>
    </a:lvl1pPr>
    <a:lvl2pPr marL="419938" algn="l" defTabSz="839876" rtl="0" eaLnBrk="1" latinLnBrk="0" hangingPunct="1">
      <a:defRPr kumimoji="1" sz="1653" kern="1200">
        <a:solidFill>
          <a:schemeClr val="tx1"/>
        </a:solidFill>
        <a:latin typeface="+mn-lt"/>
        <a:ea typeface="+mn-ea"/>
        <a:cs typeface="+mn-cs"/>
      </a:defRPr>
    </a:lvl2pPr>
    <a:lvl3pPr marL="839876" algn="l" defTabSz="839876" rtl="0" eaLnBrk="1" latinLnBrk="0" hangingPunct="1">
      <a:defRPr kumimoji="1" sz="1653" kern="1200">
        <a:solidFill>
          <a:schemeClr val="tx1"/>
        </a:solidFill>
        <a:latin typeface="+mn-lt"/>
        <a:ea typeface="+mn-ea"/>
        <a:cs typeface="+mn-cs"/>
      </a:defRPr>
    </a:lvl3pPr>
    <a:lvl4pPr marL="1259815" algn="l" defTabSz="839876" rtl="0" eaLnBrk="1" latinLnBrk="0" hangingPunct="1">
      <a:defRPr kumimoji="1" sz="1653" kern="1200">
        <a:solidFill>
          <a:schemeClr val="tx1"/>
        </a:solidFill>
        <a:latin typeface="+mn-lt"/>
        <a:ea typeface="+mn-ea"/>
        <a:cs typeface="+mn-cs"/>
      </a:defRPr>
    </a:lvl4pPr>
    <a:lvl5pPr marL="1679753" algn="l" defTabSz="839876" rtl="0" eaLnBrk="1" latinLnBrk="0" hangingPunct="1">
      <a:defRPr kumimoji="1" sz="1653" kern="1200">
        <a:solidFill>
          <a:schemeClr val="tx1"/>
        </a:solidFill>
        <a:latin typeface="+mn-lt"/>
        <a:ea typeface="+mn-ea"/>
        <a:cs typeface="+mn-cs"/>
      </a:defRPr>
    </a:lvl5pPr>
    <a:lvl6pPr marL="2099691" algn="l" defTabSz="839876" rtl="0" eaLnBrk="1" latinLnBrk="0" hangingPunct="1">
      <a:defRPr kumimoji="1" sz="1653" kern="1200">
        <a:solidFill>
          <a:schemeClr val="tx1"/>
        </a:solidFill>
        <a:latin typeface="+mn-lt"/>
        <a:ea typeface="+mn-ea"/>
        <a:cs typeface="+mn-cs"/>
      </a:defRPr>
    </a:lvl6pPr>
    <a:lvl7pPr marL="2519629" algn="l" defTabSz="839876" rtl="0" eaLnBrk="1" latinLnBrk="0" hangingPunct="1">
      <a:defRPr kumimoji="1" sz="1653" kern="1200">
        <a:solidFill>
          <a:schemeClr val="tx1"/>
        </a:solidFill>
        <a:latin typeface="+mn-lt"/>
        <a:ea typeface="+mn-ea"/>
        <a:cs typeface="+mn-cs"/>
      </a:defRPr>
    </a:lvl7pPr>
    <a:lvl8pPr marL="2939567" algn="l" defTabSz="839876" rtl="0" eaLnBrk="1" latinLnBrk="0" hangingPunct="1">
      <a:defRPr kumimoji="1" sz="1653" kern="1200">
        <a:solidFill>
          <a:schemeClr val="tx1"/>
        </a:solidFill>
        <a:latin typeface="+mn-lt"/>
        <a:ea typeface="+mn-ea"/>
        <a:cs typeface="+mn-cs"/>
      </a:defRPr>
    </a:lvl8pPr>
    <a:lvl9pPr marL="3359506" algn="l" defTabSz="839876" rtl="0" eaLnBrk="1" latinLnBrk="0" hangingPunct="1">
      <a:defRPr kumimoji="1" sz="1653"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428670B-AA23-491A-A266-6AC6FB9DB8C1}">
          <p14:sldIdLst>
            <p14:sldId id="1039"/>
            <p14:sldId id="415"/>
            <p14:sldId id="1117"/>
            <p14:sldId id="1048"/>
            <p14:sldId id="1119"/>
            <p14:sldId id="1044"/>
            <p14:sldId id="1123"/>
            <p14:sldId id="1118"/>
            <p14:sldId id="1027"/>
            <p14:sldId id="1028"/>
            <p14:sldId id="1030"/>
            <p14:sldId id="1121"/>
            <p14:sldId id="1033"/>
            <p14:sldId id="1067"/>
          </p14:sldIdLst>
        </p14:section>
        <p14:section name="精算方法" id="{F3529F5E-2E01-4D21-8204-75C257549319}">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pos="421" userDrawn="1">
          <p15:clr>
            <a:srgbClr val="A4A3A4"/>
          </p15:clr>
        </p15:guide>
        <p15:guide id="4" pos="5955" userDrawn="1">
          <p15:clr>
            <a:srgbClr val="A4A3A4"/>
          </p15:clr>
        </p15:guide>
        <p15:guide id="5" orient="horz" pos="414" userDrawn="1">
          <p15:clr>
            <a:srgbClr val="A4A3A4"/>
          </p15:clr>
        </p15:guide>
        <p15:guide id="6" orient="horz" pos="4088" userDrawn="1">
          <p15:clr>
            <a:srgbClr val="A4A3A4"/>
          </p15:clr>
        </p15:guide>
        <p15:guide id="7" pos="5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E4"/>
    <a:srgbClr val="FFD2DB"/>
    <a:srgbClr val="0573C1"/>
    <a:srgbClr val="FFFF00"/>
    <a:srgbClr val="D7EFF3"/>
    <a:srgbClr val="10B5EB"/>
    <a:srgbClr val="BCDBA7"/>
    <a:srgbClr val="C39BE1"/>
    <a:srgbClr val="A9D18E"/>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5" autoAdjust="0"/>
    <p:restoredTop sz="91176" autoAdjust="0"/>
  </p:normalViewPr>
  <p:slideViewPr>
    <p:cSldViewPr snapToGrid="0" showGuides="1">
      <p:cViewPr varScale="1">
        <p:scale>
          <a:sx n="101" d="100"/>
          <a:sy n="101" d="100"/>
        </p:scale>
        <p:origin x="1176" y="96"/>
      </p:cViewPr>
      <p:guideLst>
        <p:guide orient="horz" pos="2160"/>
        <p:guide pos="3120"/>
        <p:guide pos="421"/>
        <p:guide pos="5955"/>
        <p:guide orient="horz" pos="414"/>
        <p:guide orient="horz" pos="4088"/>
        <p:guide pos="594"/>
      </p:guideLst>
    </p:cSldViewPr>
  </p:slideViewPr>
  <p:outlineViewPr>
    <p:cViewPr>
      <p:scale>
        <a:sx n="33" d="100"/>
        <a:sy n="33" d="100"/>
      </p:scale>
      <p:origin x="0" y="0"/>
    </p:cViewPr>
  </p:outlineViewPr>
  <p:notesTextViewPr>
    <p:cViewPr>
      <p:scale>
        <a:sx n="300" d="100"/>
        <a:sy n="300" d="100"/>
      </p:scale>
      <p:origin x="0" y="0"/>
    </p:cViewPr>
  </p:notesTextViewPr>
  <p:sorterViewPr>
    <p:cViewPr varScale="1">
      <p:scale>
        <a:sx n="1" d="1"/>
        <a:sy n="1" d="1"/>
      </p:scale>
      <p:origin x="0" y="-624"/>
    </p:cViewPr>
  </p:sorterViewPr>
  <p:notesViewPr>
    <p:cSldViewPr snapToGrid="0">
      <p:cViewPr varScale="1">
        <p:scale>
          <a:sx n="87" d="100"/>
          <a:sy n="87"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D0912C2-68F1-4983-B644-0D64C27E7521}"/>
              </a:ext>
            </a:extLst>
          </p:cNvPr>
          <p:cNvSpPr>
            <a:spLocks noGrp="1"/>
          </p:cNvSpPr>
          <p:nvPr>
            <p:ph type="hdr" sz="quarter"/>
          </p:nvPr>
        </p:nvSpPr>
        <p:spPr>
          <a:xfrm>
            <a:off x="1" y="10"/>
            <a:ext cx="2919302" cy="494812"/>
          </a:xfrm>
          <a:prstGeom prst="rect">
            <a:avLst/>
          </a:prstGeom>
        </p:spPr>
        <p:txBody>
          <a:bodyPr vert="horz" lIns="90585" tIns="45293" rIns="90585" bIns="45293" rtlCol="0"/>
          <a:lstStyle>
            <a:lvl1pPr algn="l">
              <a:defRPr sz="1100"/>
            </a:lvl1pPr>
          </a:lstStyle>
          <a:p>
            <a:endParaRPr kumimoji="1" lang="ja-JP" altLang="en-US"/>
          </a:p>
        </p:txBody>
      </p:sp>
      <p:sp>
        <p:nvSpPr>
          <p:cNvPr id="3" name="日付プレースホルダー 2">
            <a:extLst>
              <a:ext uri="{FF2B5EF4-FFF2-40B4-BE49-F238E27FC236}">
                <a16:creationId xmlns:a16="http://schemas.microsoft.com/office/drawing/2014/main" id="{24B13046-0EDE-47D1-A0CB-A3931F191C0A}"/>
              </a:ext>
            </a:extLst>
          </p:cNvPr>
          <p:cNvSpPr>
            <a:spLocks noGrp="1"/>
          </p:cNvSpPr>
          <p:nvPr>
            <p:ph type="dt" sz="quarter" idx="1"/>
          </p:nvPr>
        </p:nvSpPr>
        <p:spPr>
          <a:xfrm>
            <a:off x="3814891" y="10"/>
            <a:ext cx="2919302" cy="494812"/>
          </a:xfrm>
          <a:prstGeom prst="rect">
            <a:avLst/>
          </a:prstGeom>
        </p:spPr>
        <p:txBody>
          <a:bodyPr vert="horz" lIns="90585" tIns="45293" rIns="90585" bIns="45293" rtlCol="0"/>
          <a:lstStyle>
            <a:lvl1pPr algn="r">
              <a:defRPr sz="1100"/>
            </a:lvl1pPr>
          </a:lstStyle>
          <a:p>
            <a:fld id="{C19959B9-E11F-4301-AC55-10AB9AEF7C74}" type="datetimeFigureOut">
              <a:rPr kumimoji="1" lang="ja-JP" altLang="en-US" smtClean="0"/>
              <a:t>2025/5/20</a:t>
            </a:fld>
            <a:endParaRPr kumimoji="1" lang="ja-JP" altLang="en-US"/>
          </a:p>
        </p:txBody>
      </p:sp>
      <p:sp>
        <p:nvSpPr>
          <p:cNvPr id="4" name="フッター プレースホルダー 3">
            <a:extLst>
              <a:ext uri="{FF2B5EF4-FFF2-40B4-BE49-F238E27FC236}">
                <a16:creationId xmlns:a16="http://schemas.microsoft.com/office/drawing/2014/main" id="{84668557-A5B3-43B1-BE3A-FA41575C4DD3}"/>
              </a:ext>
            </a:extLst>
          </p:cNvPr>
          <p:cNvSpPr>
            <a:spLocks noGrp="1"/>
          </p:cNvSpPr>
          <p:nvPr>
            <p:ph type="ftr" sz="quarter" idx="2"/>
          </p:nvPr>
        </p:nvSpPr>
        <p:spPr>
          <a:xfrm>
            <a:off x="1" y="9371511"/>
            <a:ext cx="2919302" cy="494812"/>
          </a:xfrm>
          <a:prstGeom prst="rect">
            <a:avLst/>
          </a:prstGeom>
        </p:spPr>
        <p:txBody>
          <a:bodyPr vert="horz" lIns="90585" tIns="45293" rIns="90585" bIns="45293" rtlCol="0" anchor="b"/>
          <a:lstStyle>
            <a:lvl1pPr algn="l">
              <a:defRPr sz="1100"/>
            </a:lvl1pPr>
          </a:lstStyle>
          <a:p>
            <a:endParaRPr kumimoji="1" lang="ja-JP" altLang="en-US"/>
          </a:p>
        </p:txBody>
      </p:sp>
      <p:sp>
        <p:nvSpPr>
          <p:cNvPr id="5" name="スライド番号プレースホルダー 4">
            <a:extLst>
              <a:ext uri="{FF2B5EF4-FFF2-40B4-BE49-F238E27FC236}">
                <a16:creationId xmlns:a16="http://schemas.microsoft.com/office/drawing/2014/main" id="{80A79252-1A6E-4BA2-BF1A-063FB5A0B6BC}"/>
              </a:ext>
            </a:extLst>
          </p:cNvPr>
          <p:cNvSpPr>
            <a:spLocks noGrp="1"/>
          </p:cNvSpPr>
          <p:nvPr>
            <p:ph type="sldNum" sz="quarter" idx="3"/>
          </p:nvPr>
        </p:nvSpPr>
        <p:spPr>
          <a:xfrm>
            <a:off x="3814891" y="9371511"/>
            <a:ext cx="2919302" cy="494812"/>
          </a:xfrm>
          <a:prstGeom prst="rect">
            <a:avLst/>
          </a:prstGeom>
        </p:spPr>
        <p:txBody>
          <a:bodyPr vert="horz" lIns="90585" tIns="45293" rIns="90585" bIns="45293" rtlCol="0" anchor="b"/>
          <a:lstStyle>
            <a:lvl1pPr algn="r">
              <a:defRPr sz="1100"/>
            </a:lvl1pPr>
          </a:lstStyle>
          <a:p>
            <a:fld id="{96D8AB1F-8C11-43A4-BED4-5538193CAAAE}" type="slidenum">
              <a:rPr kumimoji="1" lang="ja-JP" altLang="en-US" smtClean="0"/>
              <a:t>‹#›</a:t>
            </a:fld>
            <a:endParaRPr kumimoji="1" lang="ja-JP" altLang="en-US"/>
          </a:p>
        </p:txBody>
      </p:sp>
    </p:spTree>
    <p:extLst>
      <p:ext uri="{BB962C8B-B14F-4D97-AF65-F5344CB8AC3E}">
        <p14:creationId xmlns:p14="http://schemas.microsoft.com/office/powerpoint/2010/main" val="1163343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0"/>
            <a:ext cx="2919302" cy="494812"/>
          </a:xfrm>
          <a:prstGeom prst="rect">
            <a:avLst/>
          </a:prstGeom>
        </p:spPr>
        <p:txBody>
          <a:bodyPr vert="horz" lIns="90579" tIns="45289" rIns="90579" bIns="45289" rtlCol="0"/>
          <a:lstStyle>
            <a:lvl1pPr algn="l">
              <a:defRPr sz="1100"/>
            </a:lvl1pPr>
          </a:lstStyle>
          <a:p>
            <a:endParaRPr kumimoji="1" lang="ja-JP" altLang="en-US"/>
          </a:p>
        </p:txBody>
      </p:sp>
      <p:sp>
        <p:nvSpPr>
          <p:cNvPr id="3" name="日付プレースホルダー 2"/>
          <p:cNvSpPr>
            <a:spLocks noGrp="1"/>
          </p:cNvSpPr>
          <p:nvPr>
            <p:ph type="dt" idx="1"/>
          </p:nvPr>
        </p:nvSpPr>
        <p:spPr>
          <a:xfrm>
            <a:off x="3814891" y="10"/>
            <a:ext cx="2919302" cy="494812"/>
          </a:xfrm>
          <a:prstGeom prst="rect">
            <a:avLst/>
          </a:prstGeom>
        </p:spPr>
        <p:txBody>
          <a:bodyPr vert="horz" lIns="90579" tIns="45289" rIns="90579" bIns="45289" rtlCol="0"/>
          <a:lstStyle>
            <a:lvl1pPr algn="r">
              <a:defRPr sz="1100"/>
            </a:lvl1pPr>
          </a:lstStyle>
          <a:p>
            <a:fld id="{AECB075B-86D9-483C-B3AC-2F5625826A0A}" type="datetimeFigureOut">
              <a:rPr kumimoji="1" lang="ja-JP" altLang="en-US" smtClean="0"/>
              <a:t>2025/5/20</a:t>
            </a:fld>
            <a:endParaRPr kumimoji="1" lang="ja-JP" altLang="en-US"/>
          </a:p>
        </p:txBody>
      </p:sp>
      <p:sp>
        <p:nvSpPr>
          <p:cNvPr id="4" name="スライド イメージ プレースホルダー 3"/>
          <p:cNvSpPr>
            <a:spLocks noGrp="1" noRot="1" noChangeAspect="1"/>
          </p:cNvSpPr>
          <p:nvPr>
            <p:ph type="sldImg" idx="2"/>
          </p:nvPr>
        </p:nvSpPr>
        <p:spPr>
          <a:xfrm>
            <a:off x="960438" y="1230313"/>
            <a:ext cx="4814887" cy="3333750"/>
          </a:xfrm>
          <a:prstGeom prst="rect">
            <a:avLst/>
          </a:prstGeom>
          <a:noFill/>
          <a:ln w="12700">
            <a:solidFill>
              <a:prstClr val="black"/>
            </a:solidFill>
          </a:ln>
        </p:spPr>
        <p:txBody>
          <a:bodyPr vert="horz" lIns="90579" tIns="45289" rIns="90579" bIns="45289" rtlCol="0" anchor="ctr"/>
          <a:lstStyle/>
          <a:p>
            <a:endParaRPr lang="ja-JP" altLang="en-US"/>
          </a:p>
        </p:txBody>
      </p:sp>
      <p:sp>
        <p:nvSpPr>
          <p:cNvPr id="5" name="ノート プレースホルダー 4"/>
          <p:cNvSpPr>
            <a:spLocks noGrp="1"/>
          </p:cNvSpPr>
          <p:nvPr>
            <p:ph type="body" sz="quarter" idx="3"/>
          </p:nvPr>
        </p:nvSpPr>
        <p:spPr>
          <a:xfrm>
            <a:off x="674055" y="4748004"/>
            <a:ext cx="5387668" cy="3884436"/>
          </a:xfrm>
          <a:prstGeom prst="rect">
            <a:avLst/>
          </a:prstGeom>
        </p:spPr>
        <p:txBody>
          <a:bodyPr vert="horz" lIns="90579" tIns="45289" rIns="90579" bIns="4528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513"/>
            <a:ext cx="2919302" cy="494812"/>
          </a:xfrm>
          <a:prstGeom prst="rect">
            <a:avLst/>
          </a:prstGeom>
        </p:spPr>
        <p:txBody>
          <a:bodyPr vert="horz" lIns="90579" tIns="45289" rIns="90579" bIns="4528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14891" y="9371513"/>
            <a:ext cx="2919302" cy="494812"/>
          </a:xfrm>
          <a:prstGeom prst="rect">
            <a:avLst/>
          </a:prstGeom>
        </p:spPr>
        <p:txBody>
          <a:bodyPr vert="horz" lIns="90579" tIns="45289" rIns="90579" bIns="45289" rtlCol="0" anchor="b"/>
          <a:lstStyle>
            <a:lvl1pPr algn="r">
              <a:defRPr sz="1100"/>
            </a:lvl1pPr>
          </a:lstStyle>
          <a:p>
            <a:fld id="{8C54DC0F-B2E3-48EA-B77F-98F9B1888C4D}" type="slidenum">
              <a:rPr kumimoji="1" lang="ja-JP" altLang="en-US" smtClean="0"/>
              <a:t>‹#›</a:t>
            </a:fld>
            <a:endParaRPr kumimoji="1" lang="ja-JP" altLang="en-US"/>
          </a:p>
        </p:txBody>
      </p:sp>
    </p:spTree>
    <p:extLst>
      <p:ext uri="{BB962C8B-B14F-4D97-AF65-F5344CB8AC3E}">
        <p14:creationId xmlns:p14="http://schemas.microsoft.com/office/powerpoint/2010/main" val="142867405"/>
      </p:ext>
    </p:extLst>
  </p:cSld>
  <p:clrMap bg1="lt1" tx1="dk1" bg2="lt2" tx2="dk2" accent1="accent1" accent2="accent2" accent3="accent3" accent4="accent4" accent5="accent5" accent6="accent6" hlink="hlink" folHlink="folHlink"/>
  <p:notesStyle>
    <a:lvl1pPr marL="0" algn="l" defTabSz="839876" rtl="0" eaLnBrk="1" latinLnBrk="0" hangingPunct="1">
      <a:defRPr kumimoji="1" sz="1102" kern="1200">
        <a:solidFill>
          <a:schemeClr val="tx1"/>
        </a:solidFill>
        <a:latin typeface="+mn-lt"/>
        <a:ea typeface="+mn-ea"/>
        <a:cs typeface="+mn-cs"/>
      </a:defRPr>
    </a:lvl1pPr>
    <a:lvl2pPr marL="419938" algn="l" defTabSz="839876" rtl="0" eaLnBrk="1" latinLnBrk="0" hangingPunct="1">
      <a:defRPr kumimoji="1" sz="1102" kern="1200">
        <a:solidFill>
          <a:schemeClr val="tx1"/>
        </a:solidFill>
        <a:latin typeface="+mn-lt"/>
        <a:ea typeface="+mn-ea"/>
        <a:cs typeface="+mn-cs"/>
      </a:defRPr>
    </a:lvl2pPr>
    <a:lvl3pPr marL="839876" algn="l" defTabSz="839876" rtl="0" eaLnBrk="1" latinLnBrk="0" hangingPunct="1">
      <a:defRPr kumimoji="1" sz="1102" kern="1200">
        <a:solidFill>
          <a:schemeClr val="tx1"/>
        </a:solidFill>
        <a:latin typeface="+mn-lt"/>
        <a:ea typeface="+mn-ea"/>
        <a:cs typeface="+mn-cs"/>
      </a:defRPr>
    </a:lvl3pPr>
    <a:lvl4pPr marL="1259815" algn="l" defTabSz="839876" rtl="0" eaLnBrk="1" latinLnBrk="0" hangingPunct="1">
      <a:defRPr kumimoji="1" sz="1102" kern="1200">
        <a:solidFill>
          <a:schemeClr val="tx1"/>
        </a:solidFill>
        <a:latin typeface="+mn-lt"/>
        <a:ea typeface="+mn-ea"/>
        <a:cs typeface="+mn-cs"/>
      </a:defRPr>
    </a:lvl4pPr>
    <a:lvl5pPr marL="1679753" algn="l" defTabSz="839876" rtl="0" eaLnBrk="1" latinLnBrk="0" hangingPunct="1">
      <a:defRPr kumimoji="1" sz="1102" kern="1200">
        <a:solidFill>
          <a:schemeClr val="tx1"/>
        </a:solidFill>
        <a:latin typeface="+mn-lt"/>
        <a:ea typeface="+mn-ea"/>
        <a:cs typeface="+mn-cs"/>
      </a:defRPr>
    </a:lvl5pPr>
    <a:lvl6pPr marL="2099691" algn="l" defTabSz="839876" rtl="0" eaLnBrk="1" latinLnBrk="0" hangingPunct="1">
      <a:defRPr kumimoji="1" sz="1102" kern="1200">
        <a:solidFill>
          <a:schemeClr val="tx1"/>
        </a:solidFill>
        <a:latin typeface="+mn-lt"/>
        <a:ea typeface="+mn-ea"/>
        <a:cs typeface="+mn-cs"/>
      </a:defRPr>
    </a:lvl6pPr>
    <a:lvl7pPr marL="2519629" algn="l" defTabSz="839876" rtl="0" eaLnBrk="1" latinLnBrk="0" hangingPunct="1">
      <a:defRPr kumimoji="1" sz="1102" kern="1200">
        <a:solidFill>
          <a:schemeClr val="tx1"/>
        </a:solidFill>
        <a:latin typeface="+mn-lt"/>
        <a:ea typeface="+mn-ea"/>
        <a:cs typeface="+mn-cs"/>
      </a:defRPr>
    </a:lvl7pPr>
    <a:lvl8pPr marL="2939567" algn="l" defTabSz="839876" rtl="0" eaLnBrk="1" latinLnBrk="0" hangingPunct="1">
      <a:defRPr kumimoji="1" sz="1102" kern="1200">
        <a:solidFill>
          <a:schemeClr val="tx1"/>
        </a:solidFill>
        <a:latin typeface="+mn-lt"/>
        <a:ea typeface="+mn-ea"/>
        <a:cs typeface="+mn-cs"/>
      </a:defRPr>
    </a:lvl8pPr>
    <a:lvl9pPr marL="3359506" algn="l" defTabSz="839876" rtl="0" eaLnBrk="1" latinLnBrk="0" hangingPunct="1">
      <a:defRPr kumimoji="1" sz="11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1</a:t>
            </a:fld>
            <a:endParaRPr kumimoji="1" lang="ja-JP" altLang="en-US"/>
          </a:p>
        </p:txBody>
      </p:sp>
    </p:spTree>
    <p:extLst>
      <p:ext uri="{BB962C8B-B14F-4D97-AF65-F5344CB8AC3E}">
        <p14:creationId xmlns:p14="http://schemas.microsoft.com/office/powerpoint/2010/main" val="2856479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2</a:t>
            </a:fld>
            <a:endParaRPr kumimoji="1" lang="ja-JP" altLang="en-US"/>
          </a:p>
        </p:txBody>
      </p:sp>
    </p:spTree>
    <p:extLst>
      <p:ext uri="{BB962C8B-B14F-4D97-AF65-F5344CB8AC3E}">
        <p14:creationId xmlns:p14="http://schemas.microsoft.com/office/powerpoint/2010/main" val="407594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3</a:t>
            </a:fld>
            <a:endParaRPr kumimoji="1" lang="ja-JP" altLang="en-US"/>
          </a:p>
        </p:txBody>
      </p:sp>
    </p:spTree>
    <p:extLst>
      <p:ext uri="{BB962C8B-B14F-4D97-AF65-F5344CB8AC3E}">
        <p14:creationId xmlns:p14="http://schemas.microsoft.com/office/powerpoint/2010/main" val="347874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4</a:t>
            </a:fld>
            <a:endParaRPr kumimoji="1" lang="ja-JP" altLang="en-US"/>
          </a:p>
        </p:txBody>
      </p:sp>
    </p:spTree>
    <p:extLst>
      <p:ext uri="{BB962C8B-B14F-4D97-AF65-F5344CB8AC3E}">
        <p14:creationId xmlns:p14="http://schemas.microsoft.com/office/powerpoint/2010/main" val="27143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C54DC0F-B2E3-48EA-B77F-98F9B1888C4D}" type="slidenum">
              <a:rPr kumimoji="1" lang="ja-JP" altLang="en-US" smtClean="0"/>
              <a:t>7</a:t>
            </a:fld>
            <a:endParaRPr kumimoji="1" lang="ja-JP" altLang="en-US"/>
          </a:p>
        </p:txBody>
      </p:sp>
    </p:spTree>
    <p:extLst>
      <p:ext uri="{BB962C8B-B14F-4D97-AF65-F5344CB8AC3E}">
        <p14:creationId xmlns:p14="http://schemas.microsoft.com/office/powerpoint/2010/main" val="725306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タイトル スライド">
    <p:spTree>
      <p:nvGrpSpPr>
        <p:cNvPr id="1" name=""/>
        <p:cNvGrpSpPr/>
        <p:nvPr/>
      </p:nvGrpSpPr>
      <p:grpSpPr>
        <a:xfrm>
          <a:off x="0" y="0"/>
          <a:ext cx="0" cy="0"/>
          <a:chOff x="0" y="0"/>
          <a:chExt cx="0" cy="0"/>
        </a:xfrm>
      </p:grpSpPr>
      <p:sp>
        <p:nvSpPr>
          <p:cNvPr id="23" name="テキスト ボックス 22">
            <a:extLst>
              <a:ext uri="{FF2B5EF4-FFF2-40B4-BE49-F238E27FC236}">
                <a16:creationId xmlns:a16="http://schemas.microsoft.com/office/drawing/2014/main" id="{9EA1D164-9535-4BBA-B281-B09BC3CED87D}"/>
              </a:ext>
            </a:extLst>
          </p:cNvPr>
          <p:cNvSpPr txBox="1"/>
          <p:nvPr userDrawn="1"/>
        </p:nvSpPr>
        <p:spPr>
          <a:xfrm>
            <a:off x="3069523" y="5631336"/>
            <a:ext cx="3740727" cy="523220"/>
          </a:xfrm>
          <a:prstGeom prst="rect">
            <a:avLst/>
          </a:prstGeom>
          <a:noFill/>
        </p:spPr>
        <p:txBody>
          <a:bodyPr wrap="square" rtlCol="0">
            <a:spAutoFit/>
          </a:bodyPr>
          <a:lstStyle/>
          <a:p>
            <a:pPr algn="ctr"/>
            <a:r>
              <a:rPr kumimoji="1" lang="ja-JP" altLang="en-US" sz="1600" b="1" dirty="0">
                <a:solidFill>
                  <a:schemeClr val="tx1">
                    <a:lumMod val="75000"/>
                    <a:lumOff val="25000"/>
                  </a:schemeClr>
                </a:solidFill>
              </a:rPr>
              <a:t>ぎふ旅コイン運営事務局</a:t>
            </a:r>
          </a:p>
          <a:p>
            <a:pPr algn="ctr"/>
            <a:r>
              <a:rPr kumimoji="1" lang="ja-JP" altLang="en-US" sz="1100" dirty="0">
                <a:solidFill>
                  <a:schemeClr val="tx1">
                    <a:lumMod val="75000"/>
                    <a:lumOff val="25000"/>
                  </a:schemeClr>
                </a:solidFill>
              </a:rPr>
              <a:t>（代表幹事：株式会社ＪＴＢ岐阜支店）</a:t>
            </a:r>
          </a:p>
        </p:txBody>
      </p:sp>
      <p:sp>
        <p:nvSpPr>
          <p:cNvPr id="13" name="正方形/長方形 12">
            <a:extLst>
              <a:ext uri="{FF2B5EF4-FFF2-40B4-BE49-F238E27FC236}">
                <a16:creationId xmlns:a16="http://schemas.microsoft.com/office/drawing/2014/main" id="{63EB4C46-DAC4-47B8-BB7B-28E2974250B4}"/>
              </a:ext>
            </a:extLst>
          </p:cNvPr>
          <p:cNvSpPr/>
          <p:nvPr userDrawn="1"/>
        </p:nvSpPr>
        <p:spPr>
          <a:xfrm>
            <a:off x="3426" y="2284956"/>
            <a:ext cx="9919893" cy="1041041"/>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DB44611C-BACA-408F-9837-B675AF1A91EB}"/>
              </a:ext>
            </a:extLst>
          </p:cNvPr>
          <p:cNvSpPr/>
          <p:nvPr userDrawn="1"/>
        </p:nvSpPr>
        <p:spPr>
          <a:xfrm>
            <a:off x="-38454" y="2535667"/>
            <a:ext cx="9966314" cy="646331"/>
          </a:xfrm>
          <a:prstGeom prst="rect">
            <a:avLst/>
          </a:prstGeom>
          <a:noFill/>
        </p:spPr>
        <p:txBody>
          <a:bodyPr wrap="square">
            <a:spAutoFit/>
          </a:bodyPr>
          <a:lstStyle/>
          <a:p>
            <a:pPr algn="ctr"/>
            <a:r>
              <a:rPr kumimoji="1"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ぎふ旅コイン利用店舗マニュアル</a:t>
            </a:r>
          </a:p>
        </p:txBody>
      </p:sp>
      <p:sp>
        <p:nvSpPr>
          <p:cNvPr id="28" name="正方形/長方形 27">
            <a:extLst>
              <a:ext uri="{FF2B5EF4-FFF2-40B4-BE49-F238E27FC236}">
                <a16:creationId xmlns:a16="http://schemas.microsoft.com/office/drawing/2014/main" id="{261DA60F-BAAE-4B0E-B62A-B2EC007473C4}"/>
              </a:ext>
            </a:extLst>
          </p:cNvPr>
          <p:cNvSpPr/>
          <p:nvPr userDrawn="1"/>
        </p:nvSpPr>
        <p:spPr>
          <a:xfrm>
            <a:off x="-6944" y="2137759"/>
            <a:ext cx="9919893"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71ED203B-1CF2-4317-BADD-FC0EE20E88AE}"/>
              </a:ext>
            </a:extLst>
          </p:cNvPr>
          <p:cNvSpPr/>
          <p:nvPr userDrawn="1"/>
        </p:nvSpPr>
        <p:spPr>
          <a:xfrm>
            <a:off x="-23544" y="3384061"/>
            <a:ext cx="9936494"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E18D0D6-2711-4D7A-B767-5811C29000F1}"/>
              </a:ext>
            </a:extLst>
          </p:cNvPr>
          <p:cNvSpPr txBox="1"/>
          <p:nvPr userDrawn="1"/>
        </p:nvSpPr>
        <p:spPr>
          <a:xfrm>
            <a:off x="127001" y="70491"/>
            <a:ext cx="1924694" cy="369332"/>
          </a:xfrm>
          <a:prstGeom prst="rect">
            <a:avLst/>
          </a:prstGeom>
          <a:solidFill>
            <a:srgbClr val="C00000"/>
          </a:solidFill>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取扱注意</a:t>
            </a:r>
            <a:endParaRPr kumimoji="1" lang="en-US" altLang="ja-JP" sz="1800" b="1"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768793-5FEA-41DE-84FD-C30BCCB68656}"/>
              </a:ext>
            </a:extLst>
          </p:cNvPr>
          <p:cNvSpPr txBox="1"/>
          <p:nvPr userDrawn="1"/>
        </p:nvSpPr>
        <p:spPr>
          <a:xfrm>
            <a:off x="454502" y="3694136"/>
            <a:ext cx="2969182" cy="414933"/>
          </a:xfrm>
          <a:prstGeom prst="roundRect">
            <a:avLst>
              <a:gd name="adj" fmla="val 44639"/>
            </a:avLst>
          </a:prstGeom>
          <a:solidFill>
            <a:srgbClr val="FFF30B"/>
          </a:solidFill>
          <a:effectLst>
            <a:outerShdw blurRad="50800" dist="38100" dir="2700000" algn="tl" rotWithShape="0">
              <a:prstClr val="black">
                <a:alpha val="40000"/>
              </a:prstClr>
            </a:outerShdw>
          </a:effectLst>
        </p:spPr>
        <p:txBody>
          <a:bodyPr wrap="square" rtlCol="0" anchor="ctr">
            <a:spAutoFit/>
          </a:bodyPr>
          <a:lstStyle/>
          <a:p>
            <a:pPr algn="ctr"/>
            <a:r>
              <a:rPr kumimoji="1" lang="ja-JP" altLang="en-US" sz="1400" b="0" dirty="0">
                <a:solidFill>
                  <a:schemeClr val="tx1">
                    <a:lumMod val="95000"/>
                    <a:lumOff val="5000"/>
                  </a:schemeClr>
                </a:solidFill>
                <a:effectLst/>
                <a:latin typeface="Meiryo UI" panose="020B0604030504040204" pitchFamily="50" charset="-128"/>
                <a:ea typeface="Meiryo UI" panose="020B0604030504040204" pitchFamily="50" charset="-128"/>
              </a:rPr>
              <a:t>ぎふ旅コイン利用可能期間</a:t>
            </a:r>
            <a:endParaRPr kumimoji="1" lang="en-US" altLang="ja-JP" sz="1400" b="0" dirty="0">
              <a:solidFill>
                <a:schemeClr val="tx1">
                  <a:lumMod val="95000"/>
                  <a:lumOff val="5000"/>
                </a:schemeClr>
              </a:solidFill>
              <a:effectLst/>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F577F78-4357-4618-967A-0213E066E7AD}"/>
              </a:ext>
            </a:extLst>
          </p:cNvPr>
          <p:cNvSpPr txBox="1"/>
          <p:nvPr userDrawn="1"/>
        </p:nvSpPr>
        <p:spPr>
          <a:xfrm>
            <a:off x="6223" y="6306624"/>
            <a:ext cx="9906778" cy="553998"/>
          </a:xfrm>
          <a:prstGeom prst="roundRect">
            <a:avLst>
              <a:gd name="adj" fmla="val 0"/>
            </a:avLst>
          </a:prstGeom>
          <a:solidFill>
            <a:srgbClr val="D7EFF3"/>
          </a:solidFill>
        </p:spPr>
        <p:txBody>
          <a:bodyPr wrap="square" rtlCol="0" anchor="ctr">
            <a:spAutoFit/>
          </a:bodyPr>
          <a:lstStyle/>
          <a:p>
            <a:pPr algn="ctr"/>
            <a:r>
              <a:rPr kumimoji="1" lang="ja-JP" altLang="en-US" sz="1000" b="1" dirty="0">
                <a:solidFill>
                  <a:srgbClr val="C00000"/>
                </a:solidFill>
                <a:latin typeface="Meiryo UI" panose="020B0604030504040204" pitchFamily="50" charset="-128"/>
                <a:ea typeface="Meiryo UI" panose="020B0604030504040204" pitchFamily="50" charset="-128"/>
              </a:rPr>
              <a:t>ーご注意くださいー</a:t>
            </a:r>
            <a:endParaRPr kumimoji="1" lang="en-US" altLang="ja-JP" sz="1000" b="1" dirty="0">
              <a:solidFill>
                <a:srgbClr val="C00000"/>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本資料に記載の情報は、記載日時点の情報です。新型コロナウイルス感染症の流行等の社会情勢により、岐阜県及び観光庁からの指示のもと内容に変更が生じる場合がございます。</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また、記載されております情報の中には、一般に公表していない部分も含みますので、取扱に厳重注意ください。</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4139196-B537-4BC5-A42A-4923BADF2A3C}"/>
              </a:ext>
            </a:extLst>
          </p:cNvPr>
          <p:cNvSpPr txBox="1"/>
          <p:nvPr userDrawn="1"/>
        </p:nvSpPr>
        <p:spPr>
          <a:xfrm>
            <a:off x="3548576" y="3694136"/>
            <a:ext cx="2969182" cy="414933"/>
          </a:xfrm>
          <a:prstGeom prst="roundRect">
            <a:avLst>
              <a:gd name="adj" fmla="val 44639"/>
            </a:avLst>
          </a:prstGeom>
          <a:solidFill>
            <a:srgbClr val="FFF30B"/>
          </a:solidFill>
          <a:effectLst>
            <a:outerShdw blurRad="50800" dist="38100" dir="2700000" algn="tl" rotWithShape="0">
              <a:prstClr val="black">
                <a:alpha val="40000"/>
              </a:prstClr>
            </a:outerShdw>
          </a:effectLst>
        </p:spPr>
        <p:txBody>
          <a:bodyPr wrap="square" rtlCol="0" anchor="ctr">
            <a:spAutoFit/>
          </a:bodyPr>
          <a:lstStyle/>
          <a:p>
            <a:pPr algn="ctr"/>
            <a:r>
              <a:rPr kumimoji="0" lang="ja-JP" altLang="en-US"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ぎふ旅コイン</a:t>
            </a:r>
            <a:r>
              <a:rPr kumimoji="0" lang="ja-JP" altLang="ja-JP"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配布期間</a:t>
            </a:r>
            <a:endParaRPr kumimoji="1" lang="en-US" altLang="ja-JP" sz="1400" b="1" baseline="0" dirty="0">
              <a:solidFill>
                <a:schemeClr val="tx1">
                  <a:lumMod val="95000"/>
                  <a:lumOff val="5000"/>
                </a:schemeClr>
              </a:solidFill>
              <a:effectLst/>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C0CFF9D2-55F2-4ADE-8E7D-61D10E680F91}"/>
              </a:ext>
            </a:extLst>
          </p:cNvPr>
          <p:cNvSpPr txBox="1"/>
          <p:nvPr userDrawn="1"/>
        </p:nvSpPr>
        <p:spPr>
          <a:xfrm>
            <a:off x="6653283" y="3694136"/>
            <a:ext cx="2969182" cy="414933"/>
          </a:xfrm>
          <a:prstGeom prst="roundRect">
            <a:avLst>
              <a:gd name="adj" fmla="val 44639"/>
            </a:avLst>
          </a:prstGeom>
          <a:solidFill>
            <a:srgbClr val="FFF30B"/>
          </a:solidFill>
          <a:effectLst>
            <a:outerShdw blurRad="50800" dist="38100" dir="2700000" algn="tl" rotWithShape="0">
              <a:prstClr val="black">
                <a:alpha val="40000"/>
              </a:prstClr>
            </a:outerShdw>
          </a:effectLst>
        </p:spPr>
        <p:txBody>
          <a:bodyPr wrap="square" rtlCol="0" anchor="ctr">
            <a:spAutoFit/>
          </a:bodyPr>
          <a:lstStyle/>
          <a:p>
            <a:pPr algn="ctr"/>
            <a:r>
              <a:rPr kumimoji="0" lang="ja-JP" altLang="en-US"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ぎふ旅コイン</a:t>
            </a:r>
            <a:r>
              <a:rPr kumimoji="0" lang="ja-JP" altLang="ja-JP" sz="14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使用期限</a:t>
            </a:r>
            <a:endParaRPr kumimoji="1" lang="en-US" altLang="ja-JP" sz="1400" b="1" dirty="0">
              <a:solidFill>
                <a:schemeClr val="tx1">
                  <a:lumMod val="95000"/>
                  <a:lumOff val="5000"/>
                </a:schemeClr>
              </a:solidFill>
              <a:effectLst/>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C9E008E2-6869-454F-926E-2BBBACAD24E9}"/>
              </a:ext>
            </a:extLst>
          </p:cNvPr>
          <p:cNvSpPr txBox="1"/>
          <p:nvPr userDrawn="1"/>
        </p:nvSpPr>
        <p:spPr>
          <a:xfrm>
            <a:off x="6629837" y="4164113"/>
            <a:ext cx="2969182" cy="261610"/>
          </a:xfrm>
          <a:prstGeom prst="rect">
            <a:avLst/>
          </a:prstGeom>
          <a:noFill/>
        </p:spPr>
        <p:txBody>
          <a:bodyPr wrap="square" rtlCol="0">
            <a:spAutoFit/>
          </a:bodyPr>
          <a:lstStyle/>
          <a:p>
            <a:pPr algn="ctr"/>
            <a:r>
              <a:rPr kumimoji="0" lang="ja-JP" altLang="ja-JP" sz="1100" b="0" i="0" u="none" strike="noStrike" cap="none" normalizeH="0" baseline="0" dirty="0">
                <a:ln>
                  <a:noFill/>
                </a:ln>
                <a:solidFill>
                  <a:srgbClr val="000000"/>
                </a:solidFill>
                <a:effectLst/>
                <a:latin typeface="+mn-lt"/>
                <a:cs typeface="Calibri" panose="020F0502020204030204" pitchFamily="34" charset="0"/>
              </a:rPr>
              <a:t>令和</a:t>
            </a:r>
            <a:r>
              <a:rPr kumimoji="0" lang="en-US" altLang="ja-JP" sz="1100" b="0" i="0" u="none" strike="noStrike" cap="none" normalizeH="0" baseline="0" dirty="0">
                <a:ln>
                  <a:noFill/>
                </a:ln>
                <a:solidFill>
                  <a:srgbClr val="000000"/>
                </a:solidFill>
                <a:effectLst/>
                <a:latin typeface="+mn-lt"/>
                <a:cs typeface="Calibri" panose="020F0502020204030204" pitchFamily="34" charset="0"/>
              </a:rPr>
              <a:t>3</a:t>
            </a:r>
            <a:r>
              <a:rPr kumimoji="0" lang="ja-JP" altLang="ja-JP" sz="1100" b="0" i="0" u="none" strike="noStrike" cap="none" normalizeH="0" baseline="0" dirty="0">
                <a:ln>
                  <a:noFill/>
                </a:ln>
                <a:solidFill>
                  <a:srgbClr val="000000"/>
                </a:solidFill>
                <a:effectLst/>
                <a:latin typeface="+mn-lt"/>
                <a:cs typeface="Calibri" panose="020F0502020204030204" pitchFamily="34" charset="0"/>
              </a:rPr>
              <a:t>年</a:t>
            </a:r>
            <a:r>
              <a:rPr kumimoji="0" lang="en-US" altLang="ja-JP" sz="1100" b="0" i="0" u="none" strike="noStrike" cap="none" normalizeH="0" baseline="0" dirty="0">
                <a:ln>
                  <a:noFill/>
                </a:ln>
                <a:solidFill>
                  <a:srgbClr val="000000"/>
                </a:solidFill>
                <a:effectLst/>
                <a:latin typeface="+mn-lt"/>
                <a:cs typeface="Calibri" panose="020F0502020204030204" pitchFamily="34" charset="0"/>
              </a:rPr>
              <a:t>12</a:t>
            </a:r>
            <a:r>
              <a:rPr kumimoji="0" lang="ja-JP" altLang="ja-JP" sz="1100" b="0" i="0" u="none" strike="noStrike" cap="none" normalizeH="0" baseline="0" dirty="0">
                <a:ln>
                  <a:noFill/>
                </a:ln>
                <a:solidFill>
                  <a:srgbClr val="000000"/>
                </a:solidFill>
                <a:effectLst/>
                <a:latin typeface="+mn-lt"/>
                <a:cs typeface="Calibri" panose="020F0502020204030204" pitchFamily="34" charset="0"/>
              </a:rPr>
              <a:t>月</a:t>
            </a:r>
            <a:r>
              <a:rPr kumimoji="0" lang="en-US" altLang="ja-JP" sz="1100" b="0" i="0" u="none" strike="noStrike" cap="none" normalizeH="0" baseline="0" dirty="0">
                <a:ln>
                  <a:noFill/>
                </a:ln>
                <a:solidFill>
                  <a:srgbClr val="000000"/>
                </a:solidFill>
                <a:effectLst/>
                <a:latin typeface="+mn-lt"/>
                <a:cs typeface="Calibri" panose="020F0502020204030204" pitchFamily="34" charset="0"/>
              </a:rPr>
              <a:t>31</a:t>
            </a:r>
            <a:r>
              <a:rPr kumimoji="0" lang="ja-JP" altLang="ja-JP" sz="1100" b="0" i="0" u="none" strike="noStrike" cap="none" normalizeH="0" baseline="0" dirty="0">
                <a:ln>
                  <a:noFill/>
                </a:ln>
                <a:solidFill>
                  <a:srgbClr val="000000"/>
                </a:solidFill>
                <a:effectLst/>
                <a:latin typeface="+mn-lt"/>
                <a:cs typeface="Calibri" panose="020F0502020204030204" pitchFamily="34" charset="0"/>
              </a:rPr>
              <a:t>日（金）</a:t>
            </a:r>
            <a:r>
              <a:rPr kumimoji="0" lang="ja-JP" altLang="en-US" sz="1100" b="0" i="0" u="none" strike="noStrike" cap="none" normalizeH="0" baseline="0" dirty="0">
                <a:ln>
                  <a:noFill/>
                </a:ln>
                <a:solidFill>
                  <a:srgbClr val="000000"/>
                </a:solidFill>
                <a:effectLst/>
                <a:latin typeface="+mn-lt"/>
                <a:cs typeface="Calibri" panose="020F0502020204030204" pitchFamily="34" charset="0"/>
              </a:rPr>
              <a:t>まで</a:t>
            </a:r>
            <a:endParaRPr kumimoji="1" lang="ja-JP" altLang="en-US" sz="1100" dirty="0">
              <a:solidFill>
                <a:schemeClr val="tx1">
                  <a:lumMod val="75000"/>
                  <a:lumOff val="25000"/>
                </a:schemeClr>
              </a:solidFill>
              <a:latin typeface="+mn-lt"/>
            </a:endParaRPr>
          </a:p>
        </p:txBody>
      </p:sp>
      <p:sp>
        <p:nvSpPr>
          <p:cNvPr id="29" name="テキスト ボックス 28">
            <a:extLst>
              <a:ext uri="{FF2B5EF4-FFF2-40B4-BE49-F238E27FC236}">
                <a16:creationId xmlns:a16="http://schemas.microsoft.com/office/drawing/2014/main" id="{292C5FE4-9ACB-4354-BDDC-45DD04C642BF}"/>
              </a:ext>
            </a:extLst>
          </p:cNvPr>
          <p:cNvSpPr txBox="1"/>
          <p:nvPr userDrawn="1"/>
        </p:nvSpPr>
        <p:spPr>
          <a:xfrm>
            <a:off x="257237" y="4164113"/>
            <a:ext cx="3178918" cy="261610"/>
          </a:xfrm>
          <a:prstGeom prst="rect">
            <a:avLst/>
          </a:prstGeom>
          <a:noFill/>
        </p:spPr>
        <p:txBody>
          <a:bodyPr wrap="square" rtlCol="0">
            <a:spAutoFit/>
          </a:bodyPr>
          <a:lstStyle/>
          <a:p>
            <a:pPr algn="ctr"/>
            <a:r>
              <a:rPr lang="ja-JP" altLang="en-US" sz="1100" u="none" dirty="0">
                <a:solidFill>
                  <a:schemeClr val="tx1"/>
                </a:solidFill>
              </a:rPr>
              <a:t>キャンペーン</a:t>
            </a:r>
            <a:r>
              <a:rPr kumimoji="1" lang="ja-JP" altLang="en-US" sz="1100" u="none" dirty="0">
                <a:solidFill>
                  <a:schemeClr val="tx1"/>
                </a:solidFill>
              </a:rPr>
              <a:t>開始日～令和</a:t>
            </a:r>
            <a:r>
              <a:rPr kumimoji="1" lang="en-US" altLang="ja-JP" sz="1100" u="none" dirty="0">
                <a:solidFill>
                  <a:schemeClr val="tx1"/>
                </a:solidFill>
              </a:rPr>
              <a:t>3</a:t>
            </a:r>
            <a:r>
              <a:rPr kumimoji="1" lang="ja-JP" altLang="en-US" sz="1100" u="none" dirty="0">
                <a:solidFill>
                  <a:schemeClr val="tx1"/>
                </a:solidFill>
              </a:rPr>
              <a:t>年</a:t>
            </a:r>
            <a:r>
              <a:rPr kumimoji="1" lang="en-US" altLang="ja-JP" sz="1100" u="none" dirty="0">
                <a:solidFill>
                  <a:schemeClr val="tx1"/>
                </a:solidFill>
              </a:rPr>
              <a:t>12</a:t>
            </a:r>
            <a:r>
              <a:rPr kumimoji="1" lang="ja-JP" altLang="en-US" sz="1100" u="none" dirty="0">
                <a:solidFill>
                  <a:schemeClr val="tx1"/>
                </a:solidFill>
              </a:rPr>
              <a:t>月</a:t>
            </a:r>
            <a:r>
              <a:rPr kumimoji="1" lang="en-US" altLang="ja-JP" sz="1100" u="none" dirty="0">
                <a:solidFill>
                  <a:schemeClr val="tx1"/>
                </a:solidFill>
              </a:rPr>
              <a:t>31</a:t>
            </a:r>
            <a:r>
              <a:rPr kumimoji="1" lang="ja-JP" altLang="en-US" sz="1100" u="none" dirty="0">
                <a:solidFill>
                  <a:schemeClr val="tx1"/>
                </a:solidFill>
              </a:rPr>
              <a:t>日（金）</a:t>
            </a:r>
          </a:p>
        </p:txBody>
      </p:sp>
      <p:sp>
        <p:nvSpPr>
          <p:cNvPr id="31" name="テキスト ボックス 30">
            <a:extLst>
              <a:ext uri="{FF2B5EF4-FFF2-40B4-BE49-F238E27FC236}">
                <a16:creationId xmlns:a16="http://schemas.microsoft.com/office/drawing/2014/main" id="{9E131BED-45D8-43DF-AB3C-95786DD41E51}"/>
              </a:ext>
            </a:extLst>
          </p:cNvPr>
          <p:cNvSpPr txBox="1"/>
          <p:nvPr userDrawn="1"/>
        </p:nvSpPr>
        <p:spPr>
          <a:xfrm>
            <a:off x="3436155" y="4164113"/>
            <a:ext cx="3377738" cy="261610"/>
          </a:xfrm>
          <a:prstGeom prst="rect">
            <a:avLst/>
          </a:prstGeom>
          <a:noFill/>
        </p:spPr>
        <p:txBody>
          <a:bodyPr wrap="square" rtlCol="0">
            <a:spAutoFit/>
          </a:bodyPr>
          <a:lstStyle/>
          <a:p>
            <a:pPr algn="ctr"/>
            <a:r>
              <a:rPr kumimoji="1" lang="ja-JP" altLang="en-US" sz="1100" u="none" dirty="0">
                <a:solidFill>
                  <a:schemeClr val="tx1"/>
                </a:solidFill>
              </a:rPr>
              <a:t>キャンペーン開始日～令和</a:t>
            </a:r>
            <a:r>
              <a:rPr lang="en-US" altLang="ja-JP" sz="1100" u="none" dirty="0">
                <a:solidFill>
                  <a:schemeClr val="tx1"/>
                </a:solidFill>
              </a:rPr>
              <a:t>3</a:t>
            </a:r>
            <a:r>
              <a:rPr kumimoji="1" lang="ja-JP" altLang="en-US" sz="1100" u="none" dirty="0">
                <a:solidFill>
                  <a:schemeClr val="tx1"/>
                </a:solidFill>
              </a:rPr>
              <a:t>年</a:t>
            </a:r>
            <a:r>
              <a:rPr kumimoji="1" lang="en-US" altLang="ja-JP" sz="1100" u="none" dirty="0">
                <a:solidFill>
                  <a:schemeClr val="tx1"/>
                </a:solidFill>
              </a:rPr>
              <a:t>12</a:t>
            </a:r>
            <a:r>
              <a:rPr kumimoji="1" lang="ja-JP" altLang="en-US" sz="1100" u="none" dirty="0">
                <a:solidFill>
                  <a:schemeClr val="tx1"/>
                </a:solidFill>
              </a:rPr>
              <a:t>月</a:t>
            </a:r>
            <a:r>
              <a:rPr kumimoji="1" lang="en-US" altLang="ja-JP" sz="1100" u="none" dirty="0">
                <a:solidFill>
                  <a:schemeClr val="tx1"/>
                </a:solidFill>
              </a:rPr>
              <a:t>30</a:t>
            </a:r>
            <a:r>
              <a:rPr kumimoji="1" lang="ja-JP" altLang="en-US" sz="1100" u="none" dirty="0">
                <a:solidFill>
                  <a:schemeClr val="tx1"/>
                </a:solidFill>
              </a:rPr>
              <a:t>日（木）</a:t>
            </a:r>
          </a:p>
        </p:txBody>
      </p:sp>
      <p:sp>
        <p:nvSpPr>
          <p:cNvPr id="34" name="テキスト ボックス 33">
            <a:extLst>
              <a:ext uri="{FF2B5EF4-FFF2-40B4-BE49-F238E27FC236}">
                <a16:creationId xmlns:a16="http://schemas.microsoft.com/office/drawing/2014/main" id="{0B1F7DA6-0CD9-4E26-B3A2-EC6CD864E9F0}"/>
              </a:ext>
            </a:extLst>
          </p:cNvPr>
          <p:cNvSpPr txBox="1"/>
          <p:nvPr userDrawn="1"/>
        </p:nvSpPr>
        <p:spPr>
          <a:xfrm>
            <a:off x="7834867" y="137085"/>
            <a:ext cx="1944132" cy="261610"/>
          </a:xfrm>
          <a:prstGeom prst="rect">
            <a:avLst/>
          </a:prstGeom>
          <a:noFill/>
        </p:spPr>
        <p:txBody>
          <a:bodyPr wrap="square" rtlCol="0">
            <a:spAutoFit/>
          </a:bodyPr>
          <a:lstStyle/>
          <a:p>
            <a:r>
              <a:rPr lang="en-US" altLang="ja-JP" sz="1100" u="none" dirty="0">
                <a:solidFill>
                  <a:schemeClr val="tx1"/>
                </a:solidFill>
              </a:rPr>
              <a:t>2021</a:t>
            </a:r>
            <a:r>
              <a:rPr lang="ja-JP" altLang="en-US" sz="1100" u="none" dirty="0">
                <a:solidFill>
                  <a:schemeClr val="tx1"/>
                </a:solidFill>
              </a:rPr>
              <a:t>年</a:t>
            </a:r>
            <a:r>
              <a:rPr lang="en-US" altLang="ja-JP" sz="1100" u="none" dirty="0">
                <a:solidFill>
                  <a:schemeClr val="tx1"/>
                </a:solidFill>
              </a:rPr>
              <a:t>8</a:t>
            </a:r>
            <a:r>
              <a:rPr lang="ja-JP" altLang="en-US" sz="1100" u="none" dirty="0">
                <a:solidFill>
                  <a:schemeClr val="tx1"/>
                </a:solidFill>
              </a:rPr>
              <a:t>月</a:t>
            </a:r>
            <a:r>
              <a:rPr lang="en-US" altLang="ja-JP" sz="1100" u="none" dirty="0">
                <a:solidFill>
                  <a:schemeClr val="tx1"/>
                </a:solidFill>
              </a:rPr>
              <a:t>30</a:t>
            </a:r>
            <a:r>
              <a:rPr lang="ja-JP" altLang="en-US" sz="1100" u="none" dirty="0">
                <a:solidFill>
                  <a:schemeClr val="tx1"/>
                </a:solidFill>
              </a:rPr>
              <a:t>日（月）現在</a:t>
            </a:r>
            <a:endParaRPr kumimoji="1" lang="ja-JP" altLang="en-US" sz="1100" u="none" dirty="0">
              <a:solidFill>
                <a:schemeClr val="tx1"/>
              </a:solidFill>
            </a:endParaRPr>
          </a:p>
        </p:txBody>
      </p:sp>
    </p:spTree>
    <p:extLst>
      <p:ext uri="{BB962C8B-B14F-4D97-AF65-F5344CB8AC3E}">
        <p14:creationId xmlns:p14="http://schemas.microsoft.com/office/powerpoint/2010/main" val="11227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
        <p:nvSpPr>
          <p:cNvPr id="3" name="スライド番号プレースホルダー 11">
            <a:extLst>
              <a:ext uri="{FF2B5EF4-FFF2-40B4-BE49-F238E27FC236}">
                <a16:creationId xmlns:a16="http://schemas.microsoft.com/office/drawing/2014/main" id="{60586EDF-BE05-42D7-BC7C-64A647DBB1C5}"/>
              </a:ext>
            </a:extLst>
          </p:cNvPr>
          <p:cNvSpPr>
            <a:spLocks noGrp="1"/>
          </p:cNvSpPr>
          <p:nvPr>
            <p:ph type="sldNum" sz="quarter" idx="12"/>
          </p:nvPr>
        </p:nvSpPr>
        <p:spPr>
          <a:xfrm>
            <a:off x="7929154" y="6622869"/>
            <a:ext cx="1990739" cy="262515"/>
          </a:xfrm>
        </p:spPr>
        <p:txBody>
          <a:bodyPr/>
          <a:lstStyle>
            <a:lvl1pPr>
              <a:defRPr sz="900" b="1">
                <a:solidFill>
                  <a:srgbClr val="606060"/>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1761471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タイトルのみ">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77D509C-C627-4CE6-8087-195E82E4CB5A}"/>
              </a:ext>
            </a:extLst>
          </p:cNvPr>
          <p:cNvSpPr/>
          <p:nvPr userDrawn="1"/>
        </p:nvSpPr>
        <p:spPr>
          <a:xfrm>
            <a:off x="1" y="6669365"/>
            <a:ext cx="9919893" cy="45719"/>
          </a:xfrm>
          <a:prstGeom prst="rect">
            <a:avLst/>
          </a:prstGeom>
          <a:solidFill>
            <a:srgbClr val="D7EFF3">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4" name="平行四辺形 3">
            <a:extLst>
              <a:ext uri="{FF2B5EF4-FFF2-40B4-BE49-F238E27FC236}">
                <a16:creationId xmlns:a16="http://schemas.microsoft.com/office/drawing/2014/main" id="{172B2B6A-D7A6-4CD5-9F6C-E82ED847D13F}"/>
              </a:ext>
            </a:extLst>
          </p:cNvPr>
          <p:cNvSpPr/>
          <p:nvPr userDrawn="1"/>
        </p:nvSpPr>
        <p:spPr>
          <a:xfrm>
            <a:off x="9598221" y="363283"/>
            <a:ext cx="113308"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5" name="平行四辺形 4">
            <a:extLst>
              <a:ext uri="{FF2B5EF4-FFF2-40B4-BE49-F238E27FC236}">
                <a16:creationId xmlns:a16="http://schemas.microsoft.com/office/drawing/2014/main" id="{993D763B-EC9B-471A-AE99-B2CDB1C5D892}"/>
              </a:ext>
            </a:extLst>
          </p:cNvPr>
          <p:cNvSpPr/>
          <p:nvPr userDrawn="1"/>
        </p:nvSpPr>
        <p:spPr>
          <a:xfrm>
            <a:off x="9442203" y="363283"/>
            <a:ext cx="113308"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6" name="平行四辺形 5">
            <a:extLst>
              <a:ext uri="{FF2B5EF4-FFF2-40B4-BE49-F238E27FC236}">
                <a16:creationId xmlns:a16="http://schemas.microsoft.com/office/drawing/2014/main" id="{8787E5EF-8267-4F48-B7B1-4AA53E5D0A7A}"/>
              </a:ext>
            </a:extLst>
          </p:cNvPr>
          <p:cNvSpPr/>
          <p:nvPr userDrawn="1"/>
        </p:nvSpPr>
        <p:spPr>
          <a:xfrm>
            <a:off x="9754238" y="363283"/>
            <a:ext cx="113308"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7" name="平行四辺形 6">
            <a:extLst>
              <a:ext uri="{FF2B5EF4-FFF2-40B4-BE49-F238E27FC236}">
                <a16:creationId xmlns:a16="http://schemas.microsoft.com/office/drawing/2014/main" id="{B17D0624-3107-4A16-8BFB-D5548A41ABF8}"/>
              </a:ext>
            </a:extLst>
          </p:cNvPr>
          <p:cNvSpPr/>
          <p:nvPr userDrawn="1"/>
        </p:nvSpPr>
        <p:spPr>
          <a:xfrm>
            <a:off x="-39555" y="363283"/>
            <a:ext cx="9439049" cy="54006"/>
          </a:xfrm>
          <a:prstGeom prst="parallelogram">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p>
        </p:txBody>
      </p:sp>
      <p:sp>
        <p:nvSpPr>
          <p:cNvPr id="9" name="Rectangle 15">
            <a:extLst>
              <a:ext uri="{FF2B5EF4-FFF2-40B4-BE49-F238E27FC236}">
                <a16:creationId xmlns:a16="http://schemas.microsoft.com/office/drawing/2014/main" id="{D40F7079-645D-4F1C-81C3-C0EC794CC9DD}"/>
              </a:ext>
            </a:extLst>
          </p:cNvPr>
          <p:cNvSpPr>
            <a:spLocks noChangeArrowheads="1"/>
          </p:cNvSpPr>
          <p:nvPr userDrawn="1"/>
        </p:nvSpPr>
        <p:spPr bwMode="auto">
          <a:xfrm>
            <a:off x="7629525" y="77567"/>
            <a:ext cx="22764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o"/>
              <a:defRPr kumimoji="1" sz="3000">
                <a:solidFill>
                  <a:schemeClr val="tx1"/>
                </a:solidFill>
                <a:latin typeface="Arial" charset="0"/>
              </a:defRPr>
            </a:lvl1pPr>
            <a:lvl2pPr marL="742950" indent="-285750" eaLnBrk="0" hangingPunct="0">
              <a:spcBef>
                <a:spcPct val="20000"/>
              </a:spcBef>
              <a:buClr>
                <a:schemeClr val="accent2"/>
              </a:buClr>
              <a:buFont typeface="Wingdings" pitchFamily="2" charset="2"/>
              <a:buChar char="n"/>
              <a:defRPr kumimoji="1" sz="2600">
                <a:solidFill>
                  <a:schemeClr val="tx1"/>
                </a:solidFill>
                <a:latin typeface="Arial" charset="0"/>
              </a:defRPr>
            </a:lvl2pPr>
            <a:lvl3pPr marL="1143000" indent="-228600" eaLnBrk="0" hangingPunct="0">
              <a:spcBef>
                <a:spcPct val="20000"/>
              </a:spcBef>
              <a:buClr>
                <a:schemeClr val="accent2"/>
              </a:buClr>
              <a:buFont typeface="Wingdings" pitchFamily="2" charset="2"/>
              <a:buChar char="o"/>
              <a:defRPr kumimoji="1" sz="2300">
                <a:solidFill>
                  <a:schemeClr val="tx1"/>
                </a:solidFill>
                <a:latin typeface="Arial" charset="0"/>
              </a:defRPr>
            </a:lvl3pPr>
            <a:lvl4pPr marL="1600200" indent="-228600" eaLnBrk="0" hangingPunct="0">
              <a:spcBef>
                <a:spcPct val="20000"/>
              </a:spcBef>
              <a:buClr>
                <a:schemeClr val="accent2"/>
              </a:buClr>
              <a:buFont typeface="Wingdings" pitchFamily="2" charset="2"/>
              <a:buChar char="n"/>
              <a:defRPr kumimoji="1" sz="2000">
                <a:solidFill>
                  <a:schemeClr val="tx1"/>
                </a:solidFill>
                <a:latin typeface="Arial" charset="0"/>
              </a:defRPr>
            </a:lvl4pPr>
            <a:lvl5pPr marL="2057400" indent="-228600" eaLnBrk="0" hangingPunct="0">
              <a:spcBef>
                <a:spcPct val="25000"/>
              </a:spcBef>
              <a:buClr>
                <a:schemeClr val="accent2"/>
              </a:buClr>
              <a:buFont typeface="Wingdings" pitchFamily="2" charset="2"/>
              <a:buChar char="§"/>
              <a:defRPr kumimoji="1" sz="2000">
                <a:solidFill>
                  <a:schemeClr val="tx1"/>
                </a:solidFill>
                <a:latin typeface="Arial" charset="0"/>
              </a:defRPr>
            </a:lvl5pPr>
            <a:lvl6pPr marL="25146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6pPr>
            <a:lvl7pPr marL="29718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7pPr>
            <a:lvl8pPr marL="34290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8pPr>
            <a:lvl9pPr marL="3886200" indent="-228600" eaLnBrk="0" fontAlgn="base" hangingPunct="0">
              <a:spcBef>
                <a:spcPct val="25000"/>
              </a:spcBef>
              <a:spcAft>
                <a:spcPct val="0"/>
              </a:spcAft>
              <a:buClr>
                <a:schemeClr val="accent2"/>
              </a:buClr>
              <a:buFont typeface="Wingdings" pitchFamily="2" charset="2"/>
              <a:buChar char="§"/>
              <a:defRPr kumimoji="1" sz="2000">
                <a:solidFill>
                  <a:schemeClr val="tx1"/>
                </a:solidFill>
                <a:latin typeface="Arial" charset="0"/>
              </a:defRPr>
            </a:lvl9pPr>
          </a:lstStyle>
          <a:p>
            <a:pPr algn="r" eaLnBrk="1" hangingPunct="1">
              <a:spcBef>
                <a:spcPct val="0"/>
              </a:spcBef>
              <a:buClrTx/>
              <a:buFontTx/>
              <a:buNone/>
            </a:pPr>
            <a:r>
              <a:rPr lang="ja-JP" altLang="en-US" sz="1000" b="1" dirty="0">
                <a:solidFill>
                  <a:srgbClr val="0070C0"/>
                </a:solidFill>
                <a:latin typeface="+mn-ea"/>
                <a:ea typeface="+mn-ea"/>
              </a:rPr>
              <a:t>ぎふ旅コイン</a:t>
            </a:r>
          </a:p>
        </p:txBody>
      </p:sp>
      <p:sp>
        <p:nvSpPr>
          <p:cNvPr id="11" name="スライド番号プレースホルダー 11">
            <a:extLst>
              <a:ext uri="{FF2B5EF4-FFF2-40B4-BE49-F238E27FC236}">
                <a16:creationId xmlns:a16="http://schemas.microsoft.com/office/drawing/2014/main" id="{CE8890B0-203E-4114-8FF5-0245C11D7448}"/>
              </a:ext>
            </a:extLst>
          </p:cNvPr>
          <p:cNvSpPr>
            <a:spLocks noGrp="1"/>
          </p:cNvSpPr>
          <p:nvPr>
            <p:ph type="sldNum" sz="quarter" idx="12"/>
          </p:nvPr>
        </p:nvSpPr>
        <p:spPr>
          <a:xfrm>
            <a:off x="7929154" y="6622869"/>
            <a:ext cx="1990739" cy="262515"/>
          </a:xfrm>
        </p:spPr>
        <p:txBody>
          <a:bodyPr/>
          <a:lstStyle>
            <a:lvl1pPr>
              <a:defRPr sz="900" b="1">
                <a:solidFill>
                  <a:srgbClr val="0070C0"/>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389250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069AAFF-DB8B-49F4-B856-7D35154B0288}" type="datetimeFigureOut">
              <a:rPr kumimoji="1" lang="ja-JP" altLang="en-US" smtClean="0"/>
              <a:t>2025/5/20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6A6F090-84AF-44C6-B513-97B4A7C9E5EB}" type="slidenum">
              <a:rPr kumimoji="1" lang="ja-JP" altLang="en-US" smtClean="0"/>
              <a:t>‹#›</a:t>
            </a:fld>
            <a:endParaRPr kumimoji="1" lang="ja-JP" altLang="en-US"/>
          </a:p>
        </p:txBody>
      </p:sp>
    </p:spTree>
    <p:extLst>
      <p:ext uri="{BB962C8B-B14F-4D97-AF65-F5344CB8AC3E}">
        <p14:creationId xmlns:p14="http://schemas.microsoft.com/office/powerpoint/2010/main" val="3376152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6"/>
            <a:ext cx="2311400" cy="365125"/>
          </a:xfrm>
          <a:prstGeom prst="rect">
            <a:avLst/>
          </a:prstGeom>
        </p:spPr>
        <p:txBody>
          <a:bodyPr vert="horz" lIns="91440" tIns="45720" rIns="91440" bIns="45720" rtlCol="0" anchor="ctr"/>
          <a:lstStyle>
            <a:lvl1pPr algn="l">
              <a:defRPr sz="831">
                <a:solidFill>
                  <a:schemeClr val="tx1">
                    <a:tint val="75000"/>
                  </a:schemeClr>
                </a:solidFill>
              </a:defRPr>
            </a:lvl1pPr>
          </a:lstStyle>
          <a:p>
            <a:endParaRPr kumimoji="1" lang="ja-JP" altLang="en-US"/>
          </a:p>
        </p:txBody>
      </p:sp>
      <p:sp>
        <p:nvSpPr>
          <p:cNvPr id="5" name="フッター プレースホルダ 4"/>
          <p:cNvSpPr>
            <a:spLocks noGrp="1"/>
          </p:cNvSpPr>
          <p:nvPr>
            <p:ph type="ftr" sz="quarter" idx="3"/>
          </p:nvPr>
        </p:nvSpPr>
        <p:spPr>
          <a:xfrm>
            <a:off x="3384550" y="6356356"/>
            <a:ext cx="3136900" cy="365125"/>
          </a:xfrm>
          <a:prstGeom prst="rect">
            <a:avLst/>
          </a:prstGeom>
        </p:spPr>
        <p:txBody>
          <a:bodyPr vert="horz" lIns="91440" tIns="45720" rIns="91440" bIns="45720" rtlCol="0" anchor="ctr"/>
          <a:lstStyle>
            <a:lvl1pPr algn="ctr">
              <a:defRPr sz="831">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6"/>
            <a:ext cx="2311400" cy="365125"/>
          </a:xfrm>
          <a:prstGeom prst="rect">
            <a:avLst/>
          </a:prstGeom>
        </p:spPr>
        <p:txBody>
          <a:bodyPr vert="horz" lIns="91440" tIns="45720" rIns="91440" bIns="45720" rtlCol="0" anchor="ctr"/>
          <a:lstStyle>
            <a:lvl1pPr algn="r">
              <a:defRPr sz="831">
                <a:solidFill>
                  <a:schemeClr val="tx1">
                    <a:tint val="75000"/>
                  </a:schemeClr>
                </a:solidFill>
              </a:defRPr>
            </a:lvl1pPr>
          </a:lstStyle>
          <a:p>
            <a:fld id="{459126F8-855E-4638-833E-B814A3F9F1D5}" type="slidenum">
              <a:rPr kumimoji="1" lang="ja-JP" altLang="en-US" smtClean="0"/>
              <a:t>‹#›</a:t>
            </a:fld>
            <a:endParaRPr kumimoji="1" lang="ja-JP" altLang="en-US"/>
          </a:p>
        </p:txBody>
      </p:sp>
    </p:spTree>
    <p:extLst>
      <p:ext uri="{BB962C8B-B14F-4D97-AF65-F5344CB8AC3E}">
        <p14:creationId xmlns:p14="http://schemas.microsoft.com/office/powerpoint/2010/main" val="3733236504"/>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689" r:id="rId3"/>
    <p:sldLayoutId id="2147483710" r:id="rId4"/>
  </p:sldLayoutIdLst>
  <p:hf hdr="0" ftr="0" dt="0"/>
  <p:txStyles>
    <p:titleStyle>
      <a:lvl1pPr algn="ctr" defTabSz="632986" rtl="0" eaLnBrk="1" latinLnBrk="0" hangingPunct="1">
        <a:spcBef>
          <a:spcPct val="0"/>
        </a:spcBef>
        <a:buNone/>
        <a:defRPr kumimoji="1" sz="3046" kern="1200">
          <a:solidFill>
            <a:schemeClr val="tx1"/>
          </a:solidFill>
          <a:latin typeface="+mj-lt"/>
          <a:ea typeface="+mj-ea"/>
          <a:cs typeface="+mj-cs"/>
        </a:defRPr>
      </a:lvl1pPr>
    </p:titleStyle>
    <p:bodyStyle>
      <a:lvl1pPr marL="237371" indent="-237371" algn="l" defTabSz="632986" rtl="0" eaLnBrk="1" latinLnBrk="0" hangingPunct="1">
        <a:spcBef>
          <a:spcPct val="20000"/>
        </a:spcBef>
        <a:buFont typeface="Arial" pitchFamily="34" charset="0"/>
        <a:buChar char="•"/>
        <a:defRPr kumimoji="1" sz="2215" kern="1200">
          <a:solidFill>
            <a:schemeClr val="tx1"/>
          </a:solidFill>
          <a:latin typeface="+mn-lt"/>
          <a:ea typeface="+mn-ea"/>
          <a:cs typeface="+mn-cs"/>
        </a:defRPr>
      </a:lvl1pPr>
      <a:lvl2pPr marL="514302" indent="-197808" algn="l" defTabSz="632986" rtl="0" eaLnBrk="1" latinLnBrk="0" hangingPunct="1">
        <a:spcBef>
          <a:spcPct val="20000"/>
        </a:spcBef>
        <a:buFont typeface="Arial" pitchFamily="34" charset="0"/>
        <a:buChar char="–"/>
        <a:defRPr kumimoji="1" sz="1938" kern="1200">
          <a:solidFill>
            <a:schemeClr val="tx1"/>
          </a:solidFill>
          <a:latin typeface="+mn-lt"/>
          <a:ea typeface="+mn-ea"/>
          <a:cs typeface="+mn-cs"/>
        </a:defRPr>
      </a:lvl2pPr>
      <a:lvl3pPr marL="791234" indent="-158247" algn="l" defTabSz="632986" rtl="0" eaLnBrk="1" latinLnBrk="0" hangingPunct="1">
        <a:spcBef>
          <a:spcPct val="20000"/>
        </a:spcBef>
        <a:buFont typeface="Arial" pitchFamily="34" charset="0"/>
        <a:buChar char="•"/>
        <a:defRPr kumimoji="1" sz="1662" kern="1200">
          <a:solidFill>
            <a:schemeClr val="tx1"/>
          </a:solidFill>
          <a:latin typeface="+mn-lt"/>
          <a:ea typeface="+mn-ea"/>
          <a:cs typeface="+mn-cs"/>
        </a:defRPr>
      </a:lvl3pPr>
      <a:lvl4pPr marL="1107725"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4pPr>
      <a:lvl5pPr marL="1424220"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5pPr>
      <a:lvl6pPr marL="1740713"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6pPr>
      <a:lvl7pPr marL="2057205"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7pPr>
      <a:lvl8pPr marL="2373700"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8pPr>
      <a:lvl9pPr marL="2690194" indent="-158247" algn="l" defTabSz="632986" rtl="0" eaLnBrk="1" latinLnBrk="0" hangingPunct="1">
        <a:spcBef>
          <a:spcPct val="20000"/>
        </a:spcBef>
        <a:buFont typeface="Arial" pitchFamily="34" charset="0"/>
        <a:buChar char="•"/>
        <a:defRPr kumimoji="1" sz="1384" kern="1200">
          <a:solidFill>
            <a:schemeClr val="tx1"/>
          </a:solidFill>
          <a:latin typeface="+mn-lt"/>
          <a:ea typeface="+mn-ea"/>
          <a:cs typeface="+mn-cs"/>
        </a:defRPr>
      </a:lvl9pPr>
    </p:bodyStyle>
    <p:otherStyle>
      <a:defPPr>
        <a:defRPr lang="ja-JP"/>
      </a:defPPr>
      <a:lvl1pPr marL="0" algn="l" defTabSz="632986" rtl="0" eaLnBrk="1" latinLnBrk="0" hangingPunct="1">
        <a:defRPr kumimoji="1" sz="1246" kern="1200">
          <a:solidFill>
            <a:schemeClr val="tx1"/>
          </a:solidFill>
          <a:latin typeface="+mn-lt"/>
          <a:ea typeface="+mn-ea"/>
          <a:cs typeface="+mn-cs"/>
        </a:defRPr>
      </a:lvl1pPr>
      <a:lvl2pPr marL="316493" algn="l" defTabSz="632986" rtl="0" eaLnBrk="1" latinLnBrk="0" hangingPunct="1">
        <a:defRPr kumimoji="1" sz="1246" kern="1200">
          <a:solidFill>
            <a:schemeClr val="tx1"/>
          </a:solidFill>
          <a:latin typeface="+mn-lt"/>
          <a:ea typeface="+mn-ea"/>
          <a:cs typeface="+mn-cs"/>
        </a:defRPr>
      </a:lvl2pPr>
      <a:lvl3pPr marL="632986" algn="l" defTabSz="632986" rtl="0" eaLnBrk="1" latinLnBrk="0" hangingPunct="1">
        <a:defRPr kumimoji="1" sz="1246" kern="1200">
          <a:solidFill>
            <a:schemeClr val="tx1"/>
          </a:solidFill>
          <a:latin typeface="+mn-lt"/>
          <a:ea typeface="+mn-ea"/>
          <a:cs typeface="+mn-cs"/>
        </a:defRPr>
      </a:lvl3pPr>
      <a:lvl4pPr marL="949480" algn="l" defTabSz="632986" rtl="0" eaLnBrk="1" latinLnBrk="0" hangingPunct="1">
        <a:defRPr kumimoji="1" sz="1246" kern="1200">
          <a:solidFill>
            <a:schemeClr val="tx1"/>
          </a:solidFill>
          <a:latin typeface="+mn-lt"/>
          <a:ea typeface="+mn-ea"/>
          <a:cs typeface="+mn-cs"/>
        </a:defRPr>
      </a:lvl4pPr>
      <a:lvl5pPr marL="1265974" algn="l" defTabSz="632986" rtl="0" eaLnBrk="1" latinLnBrk="0" hangingPunct="1">
        <a:defRPr kumimoji="1" sz="1246" kern="1200">
          <a:solidFill>
            <a:schemeClr val="tx1"/>
          </a:solidFill>
          <a:latin typeface="+mn-lt"/>
          <a:ea typeface="+mn-ea"/>
          <a:cs typeface="+mn-cs"/>
        </a:defRPr>
      </a:lvl5pPr>
      <a:lvl6pPr marL="1582466" algn="l" defTabSz="632986" rtl="0" eaLnBrk="1" latinLnBrk="0" hangingPunct="1">
        <a:defRPr kumimoji="1" sz="1246" kern="1200">
          <a:solidFill>
            <a:schemeClr val="tx1"/>
          </a:solidFill>
          <a:latin typeface="+mn-lt"/>
          <a:ea typeface="+mn-ea"/>
          <a:cs typeface="+mn-cs"/>
        </a:defRPr>
      </a:lvl6pPr>
      <a:lvl7pPr marL="1898960" algn="l" defTabSz="632986" rtl="0" eaLnBrk="1" latinLnBrk="0" hangingPunct="1">
        <a:defRPr kumimoji="1" sz="1246" kern="1200">
          <a:solidFill>
            <a:schemeClr val="tx1"/>
          </a:solidFill>
          <a:latin typeface="+mn-lt"/>
          <a:ea typeface="+mn-ea"/>
          <a:cs typeface="+mn-cs"/>
        </a:defRPr>
      </a:lvl7pPr>
      <a:lvl8pPr marL="2215453" algn="l" defTabSz="632986" rtl="0" eaLnBrk="1" latinLnBrk="0" hangingPunct="1">
        <a:defRPr kumimoji="1" sz="1246" kern="1200">
          <a:solidFill>
            <a:schemeClr val="tx1"/>
          </a:solidFill>
          <a:latin typeface="+mn-lt"/>
          <a:ea typeface="+mn-ea"/>
          <a:cs typeface="+mn-cs"/>
        </a:defRPr>
      </a:lvl8pPr>
      <a:lvl9pPr marL="2531947" algn="l" defTabSz="632986" rtl="0" eaLnBrk="1" latinLnBrk="0" hangingPunct="1">
        <a:defRPr kumimoji="1" sz="12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tmp"/></Relationships>
</file>

<file path=ppt/slides/_rels/slide1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tm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tayori.com/f/giftabicoin-shop" TargetMode="External"/><Relationship Id="rId7" Type="http://schemas.openxmlformats.org/officeDocument/2006/relationships/image" Target="../media/image10.tm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tmp"/><Relationship Id="rId5"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7.tmp"/><Relationship Id="rId5" Type="http://schemas.openxmlformats.org/officeDocument/2006/relationships/image" Target="../media/image6.tm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7.tmp"/><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6.tmp"/><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5.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C97AB9E-C617-40E8-8C82-0458BCAD8956}"/>
              </a:ext>
            </a:extLst>
          </p:cNvPr>
          <p:cNvSpPr txBox="1"/>
          <p:nvPr/>
        </p:nvSpPr>
        <p:spPr>
          <a:xfrm>
            <a:off x="1505527" y="5317051"/>
            <a:ext cx="7023229" cy="800219"/>
          </a:xfrm>
          <a:prstGeom prst="rect">
            <a:avLst/>
          </a:prstGeom>
          <a:noFill/>
        </p:spPr>
        <p:txBody>
          <a:bodyPr wrap="square" rtlCol="0">
            <a:spAutoFit/>
          </a:bodyPr>
          <a:lstStyle/>
          <a:p>
            <a:pPr algn="ctr"/>
            <a:r>
              <a:rPr kumimoji="1" lang="ja-JP" altLang="en-US" sz="1600" b="1" dirty="0"/>
              <a:t>ぎふ旅コイン事務局</a:t>
            </a:r>
            <a:endParaRPr kumimoji="1" lang="en-US" altLang="ja-JP" sz="1600" b="1" dirty="0"/>
          </a:p>
          <a:p>
            <a:pPr algn="ctr"/>
            <a:r>
              <a:rPr lang="en-US" altLang="ja-JP" sz="1600" b="1" dirty="0"/>
              <a:t>TEL</a:t>
            </a:r>
            <a:r>
              <a:rPr lang="ja-JP" altLang="en-US" sz="1600" b="1" dirty="0"/>
              <a:t>：</a:t>
            </a:r>
            <a:r>
              <a:rPr lang="en-US" altLang="ja-JP" sz="1600" b="1" dirty="0"/>
              <a:t>058-266-7025</a:t>
            </a:r>
            <a:r>
              <a:rPr kumimoji="1" lang="ja-JP" altLang="en-US" sz="1400" b="1" dirty="0"/>
              <a:t>（</a:t>
            </a:r>
            <a:r>
              <a:rPr kumimoji="1" lang="en-US" altLang="ja-JP" sz="1400" b="1" dirty="0"/>
              <a:t>10:00</a:t>
            </a:r>
            <a:r>
              <a:rPr kumimoji="1" lang="ja-JP" altLang="en-US" sz="1400" b="1" dirty="0"/>
              <a:t>～</a:t>
            </a:r>
            <a:r>
              <a:rPr kumimoji="1" lang="en-US" altLang="ja-JP" sz="1400" b="1" dirty="0"/>
              <a:t>17:00</a:t>
            </a:r>
            <a:r>
              <a:rPr kumimoji="1" lang="ja-JP" altLang="en-US" sz="1400" b="1" dirty="0"/>
              <a:t>／土日祝及び</a:t>
            </a:r>
            <a:r>
              <a:rPr kumimoji="1" lang="en-US" altLang="ja-JP" sz="1400" b="1" dirty="0"/>
              <a:t>12/28</a:t>
            </a:r>
            <a:r>
              <a:rPr kumimoji="1" lang="ja-JP" altLang="en-US" sz="1400" b="1" dirty="0"/>
              <a:t>～</a:t>
            </a:r>
            <a:r>
              <a:rPr kumimoji="1" lang="en-US" altLang="ja-JP" sz="1400" b="1" dirty="0"/>
              <a:t>1/3</a:t>
            </a:r>
            <a:r>
              <a:rPr kumimoji="1" lang="ja-JP" altLang="en-US" sz="1400" b="1" dirty="0"/>
              <a:t>は休み）</a:t>
            </a:r>
            <a:endParaRPr lang="en-US" altLang="ja-JP" sz="1400" dirty="0">
              <a:latin typeface="BIZ UDゴシック" panose="020B0400000000000000" pitchFamily="49" charset="-128"/>
              <a:ea typeface="BIZ UDゴシック" panose="020B0400000000000000" pitchFamily="49" charset="-128"/>
            </a:endParaRPr>
          </a:p>
          <a:p>
            <a:pPr algn="ctr"/>
            <a:endParaRPr kumimoji="1" lang="ja-JP" altLang="en-US" sz="1400" b="1" dirty="0"/>
          </a:p>
        </p:txBody>
      </p:sp>
      <p:sp>
        <p:nvSpPr>
          <p:cNvPr id="4" name="正方形/長方形 3">
            <a:extLst>
              <a:ext uri="{FF2B5EF4-FFF2-40B4-BE49-F238E27FC236}">
                <a16:creationId xmlns:a16="http://schemas.microsoft.com/office/drawing/2014/main" id="{97E68171-AA5B-4507-B66B-A6247B8C8F5B}"/>
              </a:ext>
            </a:extLst>
          </p:cNvPr>
          <p:cNvSpPr/>
          <p:nvPr/>
        </p:nvSpPr>
        <p:spPr>
          <a:xfrm>
            <a:off x="3477" y="2761666"/>
            <a:ext cx="9919893" cy="1041041"/>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2FB6C285-E0EC-4F56-BF66-EA9BFB731797}"/>
              </a:ext>
            </a:extLst>
          </p:cNvPr>
          <p:cNvSpPr/>
          <p:nvPr/>
        </p:nvSpPr>
        <p:spPr>
          <a:xfrm>
            <a:off x="-6893" y="2600401"/>
            <a:ext cx="9919893"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0C46DB3-8ED2-4854-9C9C-87EA7BA9BF37}"/>
              </a:ext>
            </a:extLst>
          </p:cNvPr>
          <p:cNvSpPr/>
          <p:nvPr/>
        </p:nvSpPr>
        <p:spPr>
          <a:xfrm>
            <a:off x="-23493" y="3846703"/>
            <a:ext cx="9936494" cy="108012"/>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46">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C8F784E-3B83-4EE4-9F24-0F060B4E6B6E}"/>
              </a:ext>
            </a:extLst>
          </p:cNvPr>
          <p:cNvSpPr txBox="1"/>
          <p:nvPr/>
        </p:nvSpPr>
        <p:spPr>
          <a:xfrm>
            <a:off x="127001" y="70491"/>
            <a:ext cx="1924694" cy="369332"/>
          </a:xfrm>
          <a:prstGeom prst="rect">
            <a:avLst/>
          </a:prstGeom>
          <a:solidFill>
            <a:srgbClr val="C00000"/>
          </a:solidFill>
        </p:spPr>
        <p:txBody>
          <a:bodyPr wrap="square" rtlCol="0">
            <a:spAutoFit/>
          </a:bodyPr>
          <a:lstStyle/>
          <a:p>
            <a:pPr algn="ctr"/>
            <a:r>
              <a:rPr kumimoji="1" lang="ja-JP" altLang="en-US" sz="1800" b="1" dirty="0">
                <a:solidFill>
                  <a:schemeClr val="bg1"/>
                </a:solidFill>
                <a:latin typeface="Meiryo UI" panose="020B0604030504040204" pitchFamily="50" charset="-128"/>
                <a:ea typeface="Meiryo UI" panose="020B0604030504040204" pitchFamily="50" charset="-128"/>
              </a:rPr>
              <a:t>取扱注意</a:t>
            </a:r>
            <a:endParaRPr kumimoji="1" lang="en-US" altLang="ja-JP" sz="1800" b="1"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1C68104-1E1A-4123-B9F5-63EC59EA111F}"/>
              </a:ext>
            </a:extLst>
          </p:cNvPr>
          <p:cNvSpPr txBox="1"/>
          <p:nvPr/>
        </p:nvSpPr>
        <p:spPr>
          <a:xfrm>
            <a:off x="296419" y="6090725"/>
            <a:ext cx="9441444" cy="553998"/>
          </a:xfrm>
          <a:prstGeom prst="roundRect">
            <a:avLst>
              <a:gd name="adj" fmla="val 0"/>
            </a:avLst>
          </a:prstGeom>
          <a:solidFill>
            <a:srgbClr val="D7EFF3"/>
          </a:solidFill>
        </p:spPr>
        <p:txBody>
          <a:bodyPr wrap="square" rtlCol="0" anchor="ctr">
            <a:spAutoFit/>
          </a:bodyPr>
          <a:lstStyle/>
          <a:p>
            <a:pPr algn="ctr"/>
            <a:r>
              <a:rPr kumimoji="1" lang="ja-JP" altLang="en-US" sz="1000" b="1" dirty="0">
                <a:solidFill>
                  <a:srgbClr val="C00000"/>
                </a:solidFill>
                <a:latin typeface="Meiryo UI" panose="020B0604030504040204" pitchFamily="50" charset="-128"/>
                <a:ea typeface="Meiryo UI" panose="020B0604030504040204" pitchFamily="50" charset="-128"/>
              </a:rPr>
              <a:t>ーご注意くださいー</a:t>
            </a:r>
            <a:endParaRPr kumimoji="1" lang="en-US" altLang="ja-JP" sz="1000" b="1" dirty="0">
              <a:solidFill>
                <a:srgbClr val="C00000"/>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本資料に記載の情報は、記載日時点の情報です。社会情勢により、岐阜県及び</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岐阜県観光連盟による制度変更等により</a:t>
            </a: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内容に変更が生じる場合がございます。</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a:p>
            <a:pPr algn="ctr"/>
            <a:r>
              <a:rPr kumimoji="1" lang="ja-JP" altLang="en-US" sz="1000" b="0" dirty="0">
                <a:solidFill>
                  <a:schemeClr val="tx1">
                    <a:lumMod val="75000"/>
                    <a:lumOff val="25000"/>
                  </a:schemeClr>
                </a:solidFill>
                <a:latin typeface="Meiryo UI" panose="020B0604030504040204" pitchFamily="50" charset="-128"/>
                <a:ea typeface="Meiryo UI" panose="020B0604030504040204" pitchFamily="50" charset="-128"/>
              </a:rPr>
              <a:t>また、記載されております情報の中には、一般に公表していない部分も含みますので、取扱に厳重注意ください。</a:t>
            </a:r>
            <a:endParaRPr kumimoji="1" lang="en-US" altLang="ja-JP" sz="1000" b="0" dirty="0">
              <a:solidFill>
                <a:schemeClr val="tx1">
                  <a:lumMod val="75000"/>
                  <a:lumOff val="25000"/>
                </a:schemeClr>
              </a:solidFill>
              <a:latin typeface="Meiryo UI" panose="020B0604030504040204" pitchFamily="50" charset="-128"/>
              <a:ea typeface="Meiryo UI" panose="020B0604030504040204" pitchFamily="50" charset="-128"/>
            </a:endParaRPr>
          </a:p>
        </p:txBody>
      </p:sp>
      <p:pic>
        <p:nvPicPr>
          <p:cNvPr id="17" name="図 16">
            <a:extLst>
              <a:ext uri="{FF2B5EF4-FFF2-40B4-BE49-F238E27FC236}">
                <a16:creationId xmlns:a16="http://schemas.microsoft.com/office/drawing/2014/main" id="{AC1D553B-09AB-48F5-B0A9-FA43678958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7545" y="988064"/>
            <a:ext cx="3914418" cy="1308880"/>
          </a:xfrm>
          <a:prstGeom prst="rect">
            <a:avLst/>
          </a:prstGeom>
        </p:spPr>
      </p:pic>
      <p:sp>
        <p:nvSpPr>
          <p:cNvPr id="20" name="正方形/長方形 19">
            <a:extLst>
              <a:ext uri="{FF2B5EF4-FFF2-40B4-BE49-F238E27FC236}">
                <a16:creationId xmlns:a16="http://schemas.microsoft.com/office/drawing/2014/main" id="{C9590531-3222-41C3-B22D-D286F08A1DDE}"/>
              </a:ext>
            </a:extLst>
          </p:cNvPr>
          <p:cNvSpPr/>
          <p:nvPr/>
        </p:nvSpPr>
        <p:spPr>
          <a:xfrm>
            <a:off x="-30106" y="3004840"/>
            <a:ext cx="9966314" cy="584775"/>
          </a:xfrm>
          <a:prstGeom prst="rect">
            <a:avLst/>
          </a:prstGeom>
          <a:noFill/>
        </p:spPr>
        <p:txBody>
          <a:bodyPr wrap="square">
            <a:spAutoFit/>
          </a:bodyPr>
          <a:lstStyle/>
          <a:p>
            <a:pPr algn="ctr"/>
            <a:r>
              <a:rPr kumimoji="1" lang="ja-JP" altLang="en-US" sz="32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ぎふ旅コイン利用店舗マニュアル</a:t>
            </a:r>
          </a:p>
        </p:txBody>
      </p:sp>
      <p:sp>
        <p:nvSpPr>
          <p:cNvPr id="5" name="四角形: 角を丸くする 4">
            <a:extLst>
              <a:ext uri="{FF2B5EF4-FFF2-40B4-BE49-F238E27FC236}">
                <a16:creationId xmlns:a16="http://schemas.microsoft.com/office/drawing/2014/main" id="{F2354017-9258-F724-FD10-D47D002B793A}"/>
              </a:ext>
            </a:extLst>
          </p:cNvPr>
          <p:cNvSpPr/>
          <p:nvPr/>
        </p:nvSpPr>
        <p:spPr>
          <a:xfrm>
            <a:off x="2738266" y="4301369"/>
            <a:ext cx="4442691" cy="633906"/>
          </a:xfrm>
          <a:prstGeom prst="roundRect">
            <a:avLst>
              <a:gd name="adj" fmla="val 50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rPr>
              <a:t>【</a:t>
            </a:r>
            <a:r>
              <a:rPr kumimoji="1" lang="ja-JP" altLang="en-US" sz="2000" b="1" dirty="0">
                <a:solidFill>
                  <a:schemeClr val="bg1"/>
                </a:solidFill>
              </a:rPr>
              <a:t>宿泊限定ポイント</a:t>
            </a:r>
            <a:r>
              <a:rPr kumimoji="1" lang="en-US" altLang="ja-JP" sz="2000" b="1" dirty="0">
                <a:solidFill>
                  <a:schemeClr val="bg1"/>
                </a:solidFill>
              </a:rPr>
              <a:t>】</a:t>
            </a:r>
            <a:r>
              <a:rPr kumimoji="1" lang="ja-JP" altLang="en-US" sz="2000" b="1" dirty="0">
                <a:solidFill>
                  <a:schemeClr val="bg1"/>
                </a:solidFill>
              </a:rPr>
              <a:t>宿泊施設</a:t>
            </a:r>
          </a:p>
        </p:txBody>
      </p:sp>
      <p:sp>
        <p:nvSpPr>
          <p:cNvPr id="9" name="テキスト ボックス 8">
            <a:extLst>
              <a:ext uri="{FF2B5EF4-FFF2-40B4-BE49-F238E27FC236}">
                <a16:creationId xmlns:a16="http://schemas.microsoft.com/office/drawing/2014/main" id="{2695EFB3-DD96-D137-C382-5FC168D9E530}"/>
              </a:ext>
            </a:extLst>
          </p:cNvPr>
          <p:cNvSpPr txBox="1"/>
          <p:nvPr/>
        </p:nvSpPr>
        <p:spPr>
          <a:xfrm>
            <a:off x="8078204" y="178213"/>
            <a:ext cx="2079486" cy="261610"/>
          </a:xfrm>
          <a:prstGeom prst="rect">
            <a:avLst/>
          </a:prstGeom>
          <a:noFill/>
        </p:spPr>
        <p:txBody>
          <a:bodyPr wrap="square" rtlCol="0">
            <a:spAutoFit/>
          </a:bodyPr>
          <a:lstStyle/>
          <a:p>
            <a:r>
              <a:rPr lang="ja-JP" altLang="en-US" sz="1100" u="none" dirty="0">
                <a:solidFill>
                  <a:schemeClr val="tx1"/>
                </a:solidFill>
              </a:rPr>
              <a:t>令和７年</a:t>
            </a:r>
            <a:r>
              <a:rPr lang="en-US" altLang="ja-JP" sz="1100" u="none" dirty="0">
                <a:solidFill>
                  <a:schemeClr val="tx1"/>
                </a:solidFill>
              </a:rPr>
              <a:t>5</a:t>
            </a:r>
            <a:r>
              <a:rPr lang="ja-JP" altLang="en-US" sz="1100" dirty="0"/>
              <a:t>月</a:t>
            </a:r>
            <a:r>
              <a:rPr lang="en-US" altLang="ja-JP" sz="1100" dirty="0"/>
              <a:t>19</a:t>
            </a:r>
            <a:r>
              <a:rPr lang="ja-JP" altLang="en-US" sz="1100" dirty="0"/>
              <a:t>日 </a:t>
            </a:r>
            <a:r>
              <a:rPr lang="ja-JP" altLang="en-US" sz="1100" u="none" dirty="0">
                <a:solidFill>
                  <a:schemeClr val="tx1"/>
                </a:solidFill>
              </a:rPr>
              <a:t>現在</a:t>
            </a:r>
            <a:endParaRPr kumimoji="1" lang="ja-JP" altLang="en-US" sz="1100" u="none" dirty="0">
              <a:solidFill>
                <a:schemeClr val="tx1"/>
              </a:solidFill>
            </a:endParaRPr>
          </a:p>
        </p:txBody>
      </p:sp>
    </p:spTree>
    <p:extLst>
      <p:ext uri="{BB962C8B-B14F-4D97-AF65-F5344CB8AC3E}">
        <p14:creationId xmlns:p14="http://schemas.microsoft.com/office/powerpoint/2010/main" val="4946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6B9292F4-600D-44FC-8A52-10B0D25D4148}"/>
              </a:ext>
            </a:extLst>
          </p:cNvPr>
          <p:cNvSpPr/>
          <p:nvPr/>
        </p:nvSpPr>
        <p:spPr>
          <a:xfrm>
            <a:off x="129310" y="886692"/>
            <a:ext cx="9657648" cy="5698836"/>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79154" y="6487960"/>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9</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7D3B71E9-0D88-4518-8503-80E1F76CA1C2}"/>
              </a:ext>
            </a:extLst>
          </p:cNvPr>
          <p:cNvSpPr/>
          <p:nvPr/>
        </p:nvSpPr>
        <p:spPr>
          <a:xfrm>
            <a:off x="-1" y="477116"/>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5-1</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．加盟店管理画面へのログイン</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初期登録（</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p>
        </p:txBody>
      </p:sp>
      <p:sp>
        <p:nvSpPr>
          <p:cNvPr id="4" name="タイトル 5">
            <a:extLst>
              <a:ext uri="{FF2B5EF4-FFF2-40B4-BE49-F238E27FC236}">
                <a16:creationId xmlns:a16="http://schemas.microsoft.com/office/drawing/2014/main" id="{E796A3F5-421D-4B45-9A2D-FE918919656C}"/>
              </a:ext>
            </a:extLst>
          </p:cNvPr>
          <p:cNvSpPr txBox="1">
            <a:spLocks/>
          </p:cNvSpPr>
          <p:nvPr/>
        </p:nvSpPr>
        <p:spPr bwMode="auto">
          <a:xfrm>
            <a:off x="610158" y="1847289"/>
            <a:ext cx="1012372"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A9D18E"/>
                </a:solidFill>
                <a:effectLst/>
                <a:uLnTx/>
                <a:uFillTx/>
                <a:latin typeface="Meiryo UI"/>
                <a:ea typeface="Meiryo UI"/>
                <a:cs typeface="+mj-cs"/>
              </a:rPr>
              <a:t>招待メール</a:t>
            </a:r>
          </a:p>
        </p:txBody>
      </p:sp>
      <p:sp>
        <p:nvSpPr>
          <p:cNvPr id="5" name="タイトル 5">
            <a:extLst>
              <a:ext uri="{FF2B5EF4-FFF2-40B4-BE49-F238E27FC236}">
                <a16:creationId xmlns:a16="http://schemas.microsoft.com/office/drawing/2014/main" id="{0C136A68-2B49-43C9-9A77-13861C7B07BE}"/>
              </a:ext>
            </a:extLst>
          </p:cNvPr>
          <p:cNvSpPr txBox="1">
            <a:spLocks/>
          </p:cNvSpPr>
          <p:nvPr/>
        </p:nvSpPr>
        <p:spPr bwMode="auto">
          <a:xfrm>
            <a:off x="1859293" y="1749317"/>
            <a:ext cx="1012372" cy="46166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初期</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パスワード</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設定</a:t>
            </a:r>
          </a:p>
        </p:txBody>
      </p:sp>
      <p:sp>
        <p:nvSpPr>
          <p:cNvPr id="6" name="タイトル 5">
            <a:extLst>
              <a:ext uri="{FF2B5EF4-FFF2-40B4-BE49-F238E27FC236}">
                <a16:creationId xmlns:a16="http://schemas.microsoft.com/office/drawing/2014/main" id="{2DC8D302-7865-4EBC-9031-3A52F385FB4A}"/>
              </a:ext>
            </a:extLst>
          </p:cNvPr>
          <p:cNvSpPr txBox="1">
            <a:spLocks/>
          </p:cNvSpPr>
          <p:nvPr/>
        </p:nvSpPr>
        <p:spPr bwMode="auto">
          <a:xfrm>
            <a:off x="3288043" y="1855454"/>
            <a:ext cx="1012372"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ログイン</a:t>
            </a:r>
          </a:p>
        </p:txBody>
      </p:sp>
      <p:sp>
        <p:nvSpPr>
          <p:cNvPr id="7" name="右矢印 53">
            <a:extLst>
              <a:ext uri="{FF2B5EF4-FFF2-40B4-BE49-F238E27FC236}">
                <a16:creationId xmlns:a16="http://schemas.microsoft.com/office/drawing/2014/main" id="{612575F1-F364-4FFE-9199-A2F49721B95C}"/>
              </a:ext>
            </a:extLst>
          </p:cNvPr>
          <p:cNvSpPr/>
          <p:nvPr/>
        </p:nvSpPr>
        <p:spPr bwMode="auto">
          <a:xfrm>
            <a:off x="1137437" y="1491186"/>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8" name="右矢印 57">
            <a:extLst>
              <a:ext uri="{FF2B5EF4-FFF2-40B4-BE49-F238E27FC236}">
                <a16:creationId xmlns:a16="http://schemas.microsoft.com/office/drawing/2014/main" id="{63849A61-CAEB-402F-A329-580F7237A21D}"/>
              </a:ext>
            </a:extLst>
          </p:cNvPr>
          <p:cNvSpPr/>
          <p:nvPr/>
        </p:nvSpPr>
        <p:spPr bwMode="auto">
          <a:xfrm>
            <a:off x="2574538" y="1491186"/>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9" name="テキスト ボックス 8">
            <a:extLst>
              <a:ext uri="{FF2B5EF4-FFF2-40B4-BE49-F238E27FC236}">
                <a16:creationId xmlns:a16="http://schemas.microsoft.com/office/drawing/2014/main" id="{D118A928-B019-4856-97E6-601DBC22DD0A}"/>
              </a:ext>
            </a:extLst>
          </p:cNvPr>
          <p:cNvSpPr txBox="1"/>
          <p:nvPr/>
        </p:nvSpPr>
        <p:spPr>
          <a:xfrm>
            <a:off x="2097313" y="1250871"/>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②</a:t>
            </a:r>
          </a:p>
        </p:txBody>
      </p:sp>
      <p:sp>
        <p:nvSpPr>
          <p:cNvPr id="11" name="テキスト ボックス 10">
            <a:extLst>
              <a:ext uri="{FF2B5EF4-FFF2-40B4-BE49-F238E27FC236}">
                <a16:creationId xmlns:a16="http://schemas.microsoft.com/office/drawing/2014/main" id="{4CFF80D7-C688-407D-BE03-BDF08707C469}"/>
              </a:ext>
            </a:extLst>
          </p:cNvPr>
          <p:cNvSpPr txBox="1"/>
          <p:nvPr/>
        </p:nvSpPr>
        <p:spPr>
          <a:xfrm>
            <a:off x="660212" y="1250871"/>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①</a:t>
            </a:r>
          </a:p>
        </p:txBody>
      </p:sp>
      <p:sp>
        <p:nvSpPr>
          <p:cNvPr id="12" name="タイトル 5">
            <a:extLst>
              <a:ext uri="{FF2B5EF4-FFF2-40B4-BE49-F238E27FC236}">
                <a16:creationId xmlns:a16="http://schemas.microsoft.com/office/drawing/2014/main" id="{913F92D1-1CD9-4DE7-8724-067FC57FC9C2}"/>
              </a:ext>
            </a:extLst>
          </p:cNvPr>
          <p:cNvSpPr txBox="1">
            <a:spLocks/>
          </p:cNvSpPr>
          <p:nvPr/>
        </p:nvSpPr>
        <p:spPr bwMode="auto">
          <a:xfrm>
            <a:off x="470981" y="2392790"/>
            <a:ext cx="3824749" cy="5078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パスワードが設定されると、自動的にログイン画面へ移動します。</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メールアドレスとパスワードを入力し、ログインします。</a:t>
            </a:r>
          </a:p>
        </p:txBody>
      </p:sp>
      <p:sp>
        <p:nvSpPr>
          <p:cNvPr id="13" name="正方形/長方形 12">
            <a:extLst>
              <a:ext uri="{FF2B5EF4-FFF2-40B4-BE49-F238E27FC236}">
                <a16:creationId xmlns:a16="http://schemas.microsoft.com/office/drawing/2014/main" id="{DC5ACBD8-B2BA-4AF3-BAD7-EA06070876BD}"/>
              </a:ext>
            </a:extLst>
          </p:cNvPr>
          <p:cNvSpPr/>
          <p:nvPr/>
        </p:nvSpPr>
        <p:spPr bwMode="auto">
          <a:xfrm>
            <a:off x="3988875" y="4667306"/>
            <a:ext cx="5819729" cy="1713577"/>
          </a:xfrm>
          <a:prstGeom prst="rect">
            <a:avLst/>
          </a:prstGeom>
          <a:solidFill>
            <a:srgbClr val="FFD2DB">
              <a:alpha val="66667"/>
            </a:srgbClr>
          </a:solidFill>
          <a:ln w="12700">
            <a:noFill/>
            <a:round/>
            <a:headEnd/>
            <a:tailEnd/>
          </a:ln>
          <a:effectLst>
            <a:softEdge rad="50800"/>
          </a:effectLst>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4" name="タイトル 5">
            <a:extLst>
              <a:ext uri="{FF2B5EF4-FFF2-40B4-BE49-F238E27FC236}">
                <a16:creationId xmlns:a16="http://schemas.microsoft.com/office/drawing/2014/main" id="{A13BF522-1EB8-4F69-83EE-33498BE7A7B5}"/>
              </a:ext>
            </a:extLst>
          </p:cNvPr>
          <p:cNvSpPr txBox="1">
            <a:spLocks/>
          </p:cNvSpPr>
          <p:nvPr/>
        </p:nvSpPr>
        <p:spPr bwMode="auto">
          <a:xfrm>
            <a:off x="4697137" y="4831780"/>
            <a:ext cx="260024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j-cs"/>
              </a:rPr>
              <a:t>備忘録：</a:t>
            </a:r>
            <a:r>
              <a:rPr kumimoji="1" lang="en-US" altLang="ja-JP" sz="1200" b="1"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1200" b="1" i="0" u="none" strike="noStrike" kern="0" cap="none" spc="0" normalizeH="0" baseline="0" noProof="0">
                <a:ln>
                  <a:noFill/>
                </a:ln>
                <a:solidFill>
                  <a:prstClr val="black"/>
                </a:solidFill>
                <a:effectLst/>
                <a:uLnTx/>
                <a:uFillTx/>
                <a:latin typeface="Meiryo UI"/>
                <a:ea typeface="Meiryo UI"/>
                <a:cs typeface="+mj-cs"/>
              </a:rPr>
              <a:t>登録した情報</a:t>
            </a:r>
            <a:endParaRPr kumimoji="1" lang="en-US" altLang="ja-JP" sz="1200" b="1" i="0" u="none" strike="noStrike" kern="0" cap="none" spc="0" normalizeH="0" baseline="0" noProof="0" dirty="0">
              <a:ln>
                <a:noFill/>
              </a:ln>
              <a:solidFill>
                <a:prstClr val="black"/>
              </a:solidFill>
              <a:effectLst/>
              <a:uLnTx/>
              <a:uFillTx/>
              <a:latin typeface="Meiryo UI"/>
              <a:ea typeface="Meiryo UI"/>
              <a:cs typeface="+mj-cs"/>
            </a:endParaRPr>
          </a:p>
        </p:txBody>
      </p:sp>
      <p:pic>
        <p:nvPicPr>
          <p:cNvPr id="15" name="Picture 2" descr="「注意 アイコン」の画像検索結果">
            <a:extLst>
              <a:ext uri="{FF2B5EF4-FFF2-40B4-BE49-F238E27FC236}">
                <a16:creationId xmlns:a16="http://schemas.microsoft.com/office/drawing/2014/main" id="{A5B11803-3E3B-4A43-B180-49402EF5DD0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53140" y="4127848"/>
            <a:ext cx="257016" cy="2563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メモ アイコン　透過」の画像検索結果">
            <a:extLst>
              <a:ext uri="{FF2B5EF4-FFF2-40B4-BE49-F238E27FC236}">
                <a16:creationId xmlns:a16="http://schemas.microsoft.com/office/drawing/2014/main" id="{38733286-6FE3-410F-9D56-2042F3F20C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8456" y="4714311"/>
            <a:ext cx="414382" cy="414382"/>
          </a:xfrm>
          <a:prstGeom prst="rect">
            <a:avLst/>
          </a:prstGeom>
          <a:noFill/>
          <a:extLst>
            <a:ext uri="{909E8E84-426E-40DD-AFC4-6F175D3DCCD1}">
              <a14:hiddenFill xmlns:a14="http://schemas.microsoft.com/office/drawing/2010/main">
                <a:solidFill>
                  <a:srgbClr val="FFFFFF"/>
                </a:solidFill>
              </a14:hiddenFill>
            </a:ext>
          </a:extLst>
        </p:spPr>
      </p:pic>
      <p:sp>
        <p:nvSpPr>
          <p:cNvPr id="17" name="タイトル 5">
            <a:extLst>
              <a:ext uri="{FF2B5EF4-FFF2-40B4-BE49-F238E27FC236}">
                <a16:creationId xmlns:a16="http://schemas.microsoft.com/office/drawing/2014/main" id="{F13BA449-2768-405D-95B0-6CF552112E66}"/>
              </a:ext>
            </a:extLst>
          </p:cNvPr>
          <p:cNvSpPr txBox="1">
            <a:spLocks/>
          </p:cNvSpPr>
          <p:nvPr/>
        </p:nvSpPr>
        <p:spPr bwMode="auto">
          <a:xfrm>
            <a:off x="4338515" y="5271584"/>
            <a:ext cx="125730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j-cs"/>
              </a:rPr>
              <a:t>メールアドレス</a:t>
            </a:r>
            <a:endParaRPr kumimoji="1" lang="en-US" altLang="ja-JP" sz="1200" b="1" i="0" u="none" strike="noStrike" kern="0" cap="none" spc="0" normalizeH="0" baseline="0" noProof="0" dirty="0">
              <a:ln>
                <a:noFill/>
              </a:ln>
              <a:solidFill>
                <a:prstClr val="black"/>
              </a:solidFill>
              <a:effectLst/>
              <a:uLnTx/>
              <a:uFillTx/>
              <a:latin typeface="Meiryo UI"/>
              <a:ea typeface="Meiryo UI"/>
              <a:cs typeface="+mj-cs"/>
            </a:endParaRPr>
          </a:p>
        </p:txBody>
      </p:sp>
      <p:sp>
        <p:nvSpPr>
          <p:cNvPr id="18" name="タイトル 5">
            <a:extLst>
              <a:ext uri="{FF2B5EF4-FFF2-40B4-BE49-F238E27FC236}">
                <a16:creationId xmlns:a16="http://schemas.microsoft.com/office/drawing/2014/main" id="{E453D4A9-811F-4AA5-9D3F-6AFD6A29DFE1}"/>
              </a:ext>
            </a:extLst>
          </p:cNvPr>
          <p:cNvSpPr txBox="1">
            <a:spLocks/>
          </p:cNvSpPr>
          <p:nvPr/>
        </p:nvSpPr>
        <p:spPr bwMode="auto">
          <a:xfrm>
            <a:off x="4475647" y="5861769"/>
            <a:ext cx="1257301"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0" cap="none" spc="0" normalizeH="0" baseline="0" noProof="0">
                <a:ln>
                  <a:noFill/>
                </a:ln>
                <a:solidFill>
                  <a:prstClr val="black"/>
                </a:solidFill>
                <a:effectLst/>
                <a:uLnTx/>
                <a:uFillTx/>
                <a:latin typeface="Meiryo UI"/>
                <a:ea typeface="Meiryo UI"/>
                <a:cs typeface="+mj-cs"/>
              </a:rPr>
              <a:t>パスワード</a:t>
            </a:r>
            <a:endParaRPr kumimoji="1" lang="en-US" altLang="ja-JP" sz="1200" b="1" i="0" u="none" strike="noStrike" kern="0" cap="none" spc="0" normalizeH="0" baseline="0" noProof="0" dirty="0">
              <a:ln>
                <a:noFill/>
              </a:ln>
              <a:solidFill>
                <a:prstClr val="black"/>
              </a:solidFill>
              <a:effectLst/>
              <a:uLnTx/>
              <a:uFillTx/>
              <a:latin typeface="Meiryo UI"/>
              <a:ea typeface="Meiryo UI"/>
              <a:cs typeface="+mj-cs"/>
            </a:endParaRPr>
          </a:p>
        </p:txBody>
      </p:sp>
      <p:sp>
        <p:nvSpPr>
          <p:cNvPr id="19" name="タイトル 5">
            <a:extLst>
              <a:ext uri="{FF2B5EF4-FFF2-40B4-BE49-F238E27FC236}">
                <a16:creationId xmlns:a16="http://schemas.microsoft.com/office/drawing/2014/main" id="{ABAD3249-3E12-4967-B84F-808F94665995}"/>
              </a:ext>
            </a:extLst>
          </p:cNvPr>
          <p:cNvSpPr txBox="1">
            <a:spLocks/>
          </p:cNvSpPr>
          <p:nvPr/>
        </p:nvSpPr>
        <p:spPr bwMode="auto">
          <a:xfrm>
            <a:off x="697609" y="5223886"/>
            <a:ext cx="3203815"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Meiryo UI"/>
                <a:ea typeface="Meiryo UI"/>
                <a:cs typeface="+mj-cs"/>
              </a:rPr>
              <a:t>https://merchant.gifukankou.moneyeasy.jp/</a:t>
            </a:r>
          </a:p>
        </p:txBody>
      </p:sp>
      <p:sp>
        <p:nvSpPr>
          <p:cNvPr id="20" name="角丸四角形 84">
            <a:extLst>
              <a:ext uri="{FF2B5EF4-FFF2-40B4-BE49-F238E27FC236}">
                <a16:creationId xmlns:a16="http://schemas.microsoft.com/office/drawing/2014/main" id="{F2CDAD55-C3DA-434E-8F85-CF01834D91F7}"/>
              </a:ext>
            </a:extLst>
          </p:cNvPr>
          <p:cNvSpPr/>
          <p:nvPr/>
        </p:nvSpPr>
        <p:spPr bwMode="auto">
          <a:xfrm>
            <a:off x="5522848" y="5184044"/>
            <a:ext cx="4147021" cy="391943"/>
          </a:xfrm>
          <a:prstGeom prst="roundRect">
            <a:avLst/>
          </a:prstGeom>
          <a:solidFill>
            <a:schemeClr val="bg1"/>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1" name="角丸四角形 93">
            <a:extLst>
              <a:ext uri="{FF2B5EF4-FFF2-40B4-BE49-F238E27FC236}">
                <a16:creationId xmlns:a16="http://schemas.microsoft.com/office/drawing/2014/main" id="{B702FA03-ED3F-44FE-A733-817AF45B45D2}"/>
              </a:ext>
            </a:extLst>
          </p:cNvPr>
          <p:cNvSpPr/>
          <p:nvPr/>
        </p:nvSpPr>
        <p:spPr bwMode="auto">
          <a:xfrm>
            <a:off x="5522847" y="5758131"/>
            <a:ext cx="4147021" cy="391943"/>
          </a:xfrm>
          <a:prstGeom prst="roundRect">
            <a:avLst/>
          </a:prstGeom>
          <a:solidFill>
            <a:schemeClr val="bg1"/>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2" name="角丸四角形 94">
            <a:extLst>
              <a:ext uri="{FF2B5EF4-FFF2-40B4-BE49-F238E27FC236}">
                <a16:creationId xmlns:a16="http://schemas.microsoft.com/office/drawing/2014/main" id="{E0967CA3-CBC8-4FD7-8BD5-A6D1CDA4AF56}"/>
              </a:ext>
            </a:extLst>
          </p:cNvPr>
          <p:cNvSpPr/>
          <p:nvPr/>
        </p:nvSpPr>
        <p:spPr bwMode="auto">
          <a:xfrm>
            <a:off x="610158" y="4611727"/>
            <a:ext cx="3291266" cy="1741448"/>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3" name="タイトル 5">
            <a:extLst>
              <a:ext uri="{FF2B5EF4-FFF2-40B4-BE49-F238E27FC236}">
                <a16:creationId xmlns:a16="http://schemas.microsoft.com/office/drawing/2014/main" id="{269C9403-F751-4895-B344-F033CB453F12}"/>
              </a:ext>
            </a:extLst>
          </p:cNvPr>
          <p:cNvSpPr txBox="1">
            <a:spLocks/>
          </p:cNvSpPr>
          <p:nvPr/>
        </p:nvSpPr>
        <p:spPr bwMode="auto">
          <a:xfrm>
            <a:off x="827607" y="4709762"/>
            <a:ext cx="2856365" cy="34624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a:t>
            </a:r>
            <a:r>
              <a:rPr kumimoji="1" lang="ja-JP" altLang="en-US" sz="1100" b="1" i="0" u="none" strike="noStrike" kern="1200" cap="none" spc="0" normalizeH="0" baseline="0" noProof="0" dirty="0">
                <a:ln>
                  <a:noFill/>
                </a:ln>
                <a:solidFill>
                  <a:srgbClr val="FF0000"/>
                </a:solidFill>
                <a:effectLst/>
                <a:uLnTx/>
                <a:uFillTx/>
                <a:latin typeface="Meiryo UI"/>
                <a:ea typeface="Meiryo UI"/>
                <a:cs typeface="+mj-cs"/>
              </a:rPr>
              <a:t>ぎふ旅コイン</a:t>
            </a: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」加盟店管理画面</a:t>
            </a:r>
            <a:r>
              <a:rPr kumimoji="1" lang="en-US" altLang="ja-JP" sz="1100" b="1" i="0" u="none" strike="noStrike" kern="0" cap="none" spc="0" normalizeH="0" baseline="0" noProof="0" dirty="0">
                <a:ln>
                  <a:noFill/>
                </a:ln>
                <a:solidFill>
                  <a:srgbClr val="FF0000"/>
                </a:solidFill>
                <a:effectLst/>
                <a:uLnTx/>
                <a:uFillTx/>
                <a:latin typeface="Meiryo UI"/>
                <a:ea typeface="Meiryo UI"/>
                <a:cs typeface="+mj-cs"/>
              </a:rPr>
              <a:t>URL</a:t>
            </a:r>
          </a:p>
          <a:p>
            <a:pPr marL="0" marR="0" lvl="0" indent="0" algn="ctr" defTabSz="914400" rtl="0" eaLnBrk="1" fontAlgn="base" latinLnBrk="0" hangingPunct="1">
              <a:lnSpc>
                <a:spcPct val="100000"/>
              </a:lnSpc>
              <a:spcBef>
                <a:spcPts val="300"/>
              </a:spcBef>
              <a:spcAft>
                <a:spcPct val="0"/>
              </a:spcAft>
              <a:buClrTx/>
              <a:buSzTx/>
              <a:buFontTx/>
              <a:buNone/>
              <a:tabLst/>
              <a:defRPr/>
            </a:pPr>
            <a:r>
              <a:rPr kumimoji="1" lang="en-US" altLang="ja-JP" sz="900" b="1" i="0" u="none" strike="noStrike" kern="0" cap="none" spc="0" normalizeH="0" baseline="0" noProof="0" dirty="0">
                <a:ln>
                  <a:noFill/>
                </a:ln>
                <a:solidFill>
                  <a:prstClr val="black"/>
                </a:solidFill>
                <a:effectLst/>
                <a:uLnTx/>
                <a:uFillTx/>
                <a:latin typeface="Meiryo UI"/>
                <a:ea typeface="Meiryo UI"/>
                <a:cs typeface="+mj-cs"/>
              </a:rPr>
              <a:t>ver1.0【2021.10】</a:t>
            </a:r>
          </a:p>
        </p:txBody>
      </p:sp>
      <p:sp>
        <p:nvSpPr>
          <p:cNvPr id="25" name="タイトル 5">
            <a:extLst>
              <a:ext uri="{FF2B5EF4-FFF2-40B4-BE49-F238E27FC236}">
                <a16:creationId xmlns:a16="http://schemas.microsoft.com/office/drawing/2014/main" id="{AF83690E-7289-406F-9934-87AEE50E70C3}"/>
              </a:ext>
            </a:extLst>
          </p:cNvPr>
          <p:cNvSpPr txBox="1">
            <a:spLocks/>
          </p:cNvSpPr>
          <p:nvPr/>
        </p:nvSpPr>
        <p:spPr bwMode="auto">
          <a:xfrm>
            <a:off x="1327872" y="4153623"/>
            <a:ext cx="5945085"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ログインができない場合などは、</a:t>
            </a:r>
            <a:r>
              <a:rPr kumimoji="1" lang="ja-JP" altLang="en-US" sz="1200" i="0" u="none" strike="noStrike" kern="1200" cap="none" spc="0" normalizeH="0" baseline="0" noProof="0" dirty="0">
                <a:ln>
                  <a:noFill/>
                </a:ln>
                <a:solidFill>
                  <a:srgbClr val="FF0000"/>
                </a:solidFill>
                <a:effectLst/>
                <a:uLnTx/>
                <a:uFillTx/>
                <a:latin typeface="Meiryo UI"/>
                <a:ea typeface="Meiryo UI"/>
                <a:cs typeface="+mj-cs"/>
              </a:rPr>
              <a:t>ぎふ旅コイン</a:t>
            </a:r>
            <a:r>
              <a:rPr kumimoji="1" lang="ja-JP" altLang="en-US" sz="1200" i="0" u="none" strike="noStrike" kern="0" cap="none" spc="0" normalizeH="0" baseline="0" noProof="0" dirty="0">
                <a:ln>
                  <a:noFill/>
                </a:ln>
                <a:solidFill>
                  <a:srgbClr val="FF0000"/>
                </a:solidFill>
                <a:effectLst/>
                <a:uLnTx/>
                <a:uFillTx/>
                <a:latin typeface="Meiryo UI"/>
                <a:ea typeface="Meiryo UI"/>
                <a:cs typeface="+mj-cs"/>
              </a:rPr>
              <a:t>事務局</a:t>
            </a: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にご連絡ください。</a:t>
            </a:r>
          </a:p>
        </p:txBody>
      </p:sp>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DA386A9B-1A9D-4C15-9031-E864CB69A5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7788" y="1196286"/>
            <a:ext cx="2539701" cy="2604407"/>
          </a:xfrm>
          <a:prstGeom prst="rect">
            <a:avLst/>
          </a:prstGeom>
        </p:spPr>
      </p:pic>
      <p:sp>
        <p:nvSpPr>
          <p:cNvPr id="27" name="角丸四角形 68">
            <a:extLst>
              <a:ext uri="{FF2B5EF4-FFF2-40B4-BE49-F238E27FC236}">
                <a16:creationId xmlns:a16="http://schemas.microsoft.com/office/drawing/2014/main" id="{46DB3F92-96E1-4B12-B419-EEEA2131E432}"/>
              </a:ext>
            </a:extLst>
          </p:cNvPr>
          <p:cNvSpPr/>
          <p:nvPr/>
        </p:nvSpPr>
        <p:spPr bwMode="auto">
          <a:xfrm>
            <a:off x="6926544" y="994605"/>
            <a:ext cx="2727479" cy="3516903"/>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8" name="タイトル 5">
            <a:extLst>
              <a:ext uri="{FF2B5EF4-FFF2-40B4-BE49-F238E27FC236}">
                <a16:creationId xmlns:a16="http://schemas.microsoft.com/office/drawing/2014/main" id="{837F96E6-79F0-4DE2-BBC6-39591CC86EE6}"/>
              </a:ext>
            </a:extLst>
          </p:cNvPr>
          <p:cNvSpPr txBox="1">
            <a:spLocks/>
          </p:cNvSpPr>
          <p:nvPr/>
        </p:nvSpPr>
        <p:spPr bwMode="auto">
          <a:xfrm>
            <a:off x="7322910" y="1086803"/>
            <a:ext cx="210079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a:ln>
                  <a:noFill/>
                </a:ln>
                <a:solidFill>
                  <a:srgbClr val="FF0000"/>
                </a:solidFill>
                <a:effectLst/>
                <a:uLnTx/>
                <a:uFillTx/>
                <a:latin typeface="Meiryo UI"/>
                <a:ea typeface="Meiryo UI"/>
                <a:cs typeface="+mj-cs"/>
              </a:rPr>
              <a:t>　</a:t>
            </a:r>
            <a:r>
              <a:rPr kumimoji="1" lang="en-US" altLang="ja-JP" sz="12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200" b="0" i="0" u="none" strike="noStrike" kern="0" cap="none" spc="0" normalizeH="0" baseline="0" noProof="0">
                <a:ln>
                  <a:noFill/>
                </a:ln>
                <a:solidFill>
                  <a:srgbClr val="FF0000"/>
                </a:solidFill>
                <a:effectLst/>
                <a:uLnTx/>
                <a:uFillTx/>
                <a:latin typeface="Meiryo UI"/>
                <a:ea typeface="Meiryo UI"/>
                <a:cs typeface="+mj-cs"/>
              </a:rPr>
              <a:t>パスワードを忘れた場合</a:t>
            </a:r>
            <a:endParaRPr kumimoji="1" lang="en-US" altLang="ja-JP" sz="1200" b="0" i="0" u="none" strike="noStrike" kern="0" cap="none" spc="0" normalizeH="0" baseline="0" noProof="0" dirty="0">
              <a:ln>
                <a:noFill/>
              </a:ln>
              <a:solidFill>
                <a:srgbClr val="FF0000"/>
              </a:solidFill>
              <a:effectLst/>
              <a:uLnTx/>
              <a:uFillTx/>
              <a:latin typeface="Meiryo UI"/>
              <a:ea typeface="Meiryo UI"/>
              <a:cs typeface="+mj-cs"/>
            </a:endParaRPr>
          </a:p>
        </p:txBody>
      </p:sp>
      <p:pic>
        <p:nvPicPr>
          <p:cNvPr id="29" name="図 28" descr="グラフィカル ユーザー インターフェイス, アプリケーション&#10;&#10;自動的に生成された説明">
            <a:extLst>
              <a:ext uri="{FF2B5EF4-FFF2-40B4-BE49-F238E27FC236}">
                <a16:creationId xmlns:a16="http://schemas.microsoft.com/office/drawing/2014/main" id="{62B247BA-CBE8-4410-8C45-86B9AE57C6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4604" y="2775556"/>
            <a:ext cx="2471703" cy="1441458"/>
          </a:xfrm>
          <a:prstGeom prst="rect">
            <a:avLst/>
          </a:prstGeom>
        </p:spPr>
      </p:pic>
      <p:sp>
        <p:nvSpPr>
          <p:cNvPr id="30" name="タイトル 5">
            <a:extLst>
              <a:ext uri="{FF2B5EF4-FFF2-40B4-BE49-F238E27FC236}">
                <a16:creationId xmlns:a16="http://schemas.microsoft.com/office/drawing/2014/main" id="{DE85D282-4A36-46F0-B10C-0ACC6B5A636C}"/>
              </a:ext>
            </a:extLst>
          </p:cNvPr>
          <p:cNvSpPr txBox="1">
            <a:spLocks/>
          </p:cNvSpPr>
          <p:nvPr/>
        </p:nvSpPr>
        <p:spPr bwMode="auto">
          <a:xfrm>
            <a:off x="7068974" y="1492035"/>
            <a:ext cx="2471703" cy="117801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ログインボタンの下にある「パスワードを忘れた方はこちら」をクリックいただくと、</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再設定用の画面に移動します。</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メールアドレスを入力し、送信ボタンを押すと、</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再設定用の</a:t>
            </a:r>
            <a:r>
              <a:rPr kumimoji="1" lang="en-US" altLang="ja-JP" sz="1050" b="0" i="0" u="none" strike="noStrike" kern="0" cap="none" spc="0" normalizeH="0" baseline="0" noProof="0" dirty="0">
                <a:ln>
                  <a:noFill/>
                </a:ln>
                <a:solidFill>
                  <a:prstClr val="black"/>
                </a:solidFill>
                <a:effectLst/>
                <a:uLnTx/>
                <a:uFillTx/>
                <a:latin typeface="Meiryo UI"/>
                <a:ea typeface="Meiryo UI"/>
                <a:cs typeface="+mj-cs"/>
              </a:rPr>
              <a:t>URL</a:t>
            </a:r>
            <a:r>
              <a:rPr kumimoji="1" lang="ja-JP" altLang="en-US" sz="1050" b="0" i="0" u="none" strike="noStrike" kern="0" cap="none" spc="0" normalizeH="0" baseline="0" noProof="0" dirty="0">
                <a:ln>
                  <a:noFill/>
                </a:ln>
                <a:solidFill>
                  <a:prstClr val="black"/>
                </a:solidFill>
                <a:effectLst/>
                <a:uLnTx/>
                <a:uFillTx/>
                <a:latin typeface="Meiryo UI"/>
                <a:ea typeface="Meiryo UI"/>
                <a:cs typeface="+mj-cs"/>
              </a:rPr>
              <a:t>がメールで送付されます。</a:t>
            </a:r>
            <a:endParaRPr kumimoji="1" lang="en-US" altLang="ja-JP" sz="1050" b="0" i="0" u="none" strike="noStrike" kern="0" cap="none" spc="0" normalizeH="0" baseline="0" noProof="0" dirty="0">
              <a:ln>
                <a:noFill/>
              </a:ln>
              <a:solidFill>
                <a:prstClr val="black"/>
              </a:solidFill>
              <a:effectLst/>
              <a:uLnTx/>
              <a:uFillTx/>
              <a:latin typeface="Meiryo UI"/>
              <a:ea typeface="Meiryo UI"/>
              <a:cs typeface="+mj-cs"/>
            </a:endParaRPr>
          </a:p>
        </p:txBody>
      </p:sp>
      <p:sp>
        <p:nvSpPr>
          <p:cNvPr id="37" name="テキスト ボックス 36">
            <a:extLst>
              <a:ext uri="{FF2B5EF4-FFF2-40B4-BE49-F238E27FC236}">
                <a16:creationId xmlns:a16="http://schemas.microsoft.com/office/drawing/2014/main" id="{F8B9C41D-73AF-45D3-8409-CBEEB753609B}"/>
              </a:ext>
            </a:extLst>
          </p:cNvPr>
          <p:cNvSpPr txBox="1"/>
          <p:nvPr/>
        </p:nvSpPr>
        <p:spPr>
          <a:xfrm>
            <a:off x="3566688" y="1239919"/>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8F00"/>
                </a:solidFill>
                <a:effectLst/>
                <a:uLnTx/>
                <a:uFillTx/>
                <a:latin typeface="Meiryo UI"/>
                <a:ea typeface="Meiryo UI"/>
                <a:cs typeface="+mn-cs"/>
              </a:rPr>
              <a:t>❸</a:t>
            </a:r>
          </a:p>
        </p:txBody>
      </p:sp>
      <p:pic>
        <p:nvPicPr>
          <p:cNvPr id="1026" name="Picture 2">
            <a:extLst>
              <a:ext uri="{FF2B5EF4-FFF2-40B4-BE49-F238E27FC236}">
                <a16:creationId xmlns:a16="http://schemas.microsoft.com/office/drawing/2014/main" id="{9F3B0CF5-C5F1-8245-B3E7-4D694923D19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57656" y="5645661"/>
            <a:ext cx="616882" cy="616882"/>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a:extLst>
              <a:ext uri="{FF2B5EF4-FFF2-40B4-BE49-F238E27FC236}">
                <a16:creationId xmlns:a16="http://schemas.microsoft.com/office/drawing/2014/main" id="{40BC6318-9DAA-410E-9206-A846D600EE9D}"/>
              </a:ext>
            </a:extLst>
          </p:cNvPr>
          <p:cNvSpPr/>
          <p:nvPr/>
        </p:nvSpPr>
        <p:spPr>
          <a:xfrm>
            <a:off x="0" y="-14635"/>
            <a:ext cx="9906000" cy="46721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10" name="テキスト ボックス 9">
            <a:extLst>
              <a:ext uri="{FF2B5EF4-FFF2-40B4-BE49-F238E27FC236}">
                <a16:creationId xmlns:a16="http://schemas.microsoft.com/office/drawing/2014/main" id="{CDB5EF38-8901-8122-351A-38F298B2F0E7}"/>
              </a:ext>
            </a:extLst>
          </p:cNvPr>
          <p:cNvSpPr txBox="1"/>
          <p:nvPr/>
        </p:nvSpPr>
        <p:spPr>
          <a:xfrm>
            <a:off x="539604" y="3131979"/>
            <a:ext cx="3439682" cy="818622"/>
          </a:xfrm>
          <a:prstGeom prst="rect">
            <a:avLst/>
          </a:prstGeom>
          <a:noFill/>
          <a:ln w="3175">
            <a:noFill/>
          </a:ln>
        </p:spPr>
        <p:txBody>
          <a:bodyPr wrap="squar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lang="en-US" altLang="ja-JP" sz="1100" b="0" kern="0" dirty="0">
                <a:latin typeface="Meiryo UI"/>
                <a:ea typeface="Meiryo UI"/>
              </a:rPr>
              <a:t>※</a:t>
            </a:r>
            <a:r>
              <a:rPr lang="ja-JP" altLang="en-US" sz="1100" b="0" kern="0" dirty="0">
                <a:latin typeface="Meiryo UI"/>
                <a:ea typeface="Meiryo UI"/>
              </a:rPr>
              <a:t>初期</a:t>
            </a:r>
            <a:r>
              <a:rPr lang="ja-JP" altLang="en-US" sz="1100" kern="0" dirty="0">
                <a:latin typeface="Meiryo UI"/>
                <a:ea typeface="Meiryo UI"/>
              </a:rPr>
              <a:t>ログイン</a:t>
            </a:r>
            <a:r>
              <a:rPr lang="ja-JP" altLang="en-US" sz="1100" b="0" kern="0" dirty="0">
                <a:latin typeface="Meiryo UI"/>
                <a:ea typeface="Meiryo UI"/>
              </a:rPr>
              <a:t>後、ぎふ旅コインアプリ・ぎふ旅コイン公式ホームページにてカテゴリーが</a:t>
            </a:r>
            <a:r>
              <a:rPr lang="en-US" altLang="ja-JP" sz="1100" b="0" u="sng" kern="0" dirty="0">
                <a:solidFill>
                  <a:srgbClr val="FF0000"/>
                </a:solidFill>
                <a:uFill>
                  <a:solidFill>
                    <a:srgbClr val="FF0000"/>
                  </a:solidFill>
                </a:uFill>
                <a:latin typeface="Meiryo UI"/>
                <a:ea typeface="Meiryo UI"/>
              </a:rPr>
              <a:t>【</a:t>
            </a:r>
            <a:r>
              <a:rPr lang="ja-JP" altLang="en-US" sz="1100" b="0" u="sng" kern="0" dirty="0">
                <a:solidFill>
                  <a:srgbClr val="FF0000"/>
                </a:solidFill>
                <a:uFill>
                  <a:solidFill>
                    <a:srgbClr val="FF0000"/>
                  </a:solidFill>
                </a:uFill>
                <a:latin typeface="Meiryo UI"/>
                <a:ea typeface="Meiryo UI"/>
              </a:rPr>
              <a:t>宿泊限定ポイント</a:t>
            </a:r>
            <a:r>
              <a:rPr lang="en-US" altLang="ja-JP" sz="1100" b="0" u="sng" kern="0" dirty="0">
                <a:solidFill>
                  <a:srgbClr val="FF0000"/>
                </a:solidFill>
                <a:uFill>
                  <a:solidFill>
                    <a:srgbClr val="FF0000"/>
                  </a:solidFill>
                </a:uFill>
                <a:latin typeface="Meiryo UI"/>
                <a:ea typeface="Meiryo UI"/>
              </a:rPr>
              <a:t>】</a:t>
            </a:r>
            <a:r>
              <a:rPr lang="ja-JP" altLang="en-US" sz="1100" b="0" u="sng" kern="0" dirty="0">
                <a:solidFill>
                  <a:srgbClr val="FF0000"/>
                </a:solidFill>
                <a:uFill>
                  <a:solidFill>
                    <a:srgbClr val="FF0000"/>
                  </a:solidFill>
                </a:uFill>
                <a:latin typeface="Meiryo UI"/>
                <a:ea typeface="Meiryo UI"/>
              </a:rPr>
              <a:t>宿泊施設</a:t>
            </a:r>
            <a:r>
              <a:rPr lang="ja-JP" altLang="en-US" sz="1100" kern="0" dirty="0">
                <a:uFill>
                  <a:solidFill>
                    <a:srgbClr val="FF0000"/>
                  </a:solidFill>
                </a:uFill>
                <a:latin typeface="Meiryo UI"/>
                <a:ea typeface="Meiryo UI"/>
              </a:rPr>
              <a:t>と表示</a:t>
            </a:r>
            <a:r>
              <a:rPr lang="ja-JP" altLang="en-US" sz="1100" b="0" kern="0" dirty="0">
                <a:latin typeface="Meiryo UI"/>
                <a:ea typeface="Meiryo UI"/>
              </a:rPr>
              <a:t>されていることをご確認ください。</a:t>
            </a:r>
            <a:endParaRPr lang="en-US" altLang="ja-JP" sz="1100" b="0" kern="0" dirty="0">
              <a:latin typeface="Meiryo UI"/>
              <a:ea typeface="Meiryo UI"/>
            </a:endParaRPr>
          </a:p>
        </p:txBody>
      </p:sp>
    </p:spTree>
    <p:extLst>
      <p:ext uri="{BB962C8B-B14F-4D97-AF65-F5344CB8AC3E}">
        <p14:creationId xmlns:p14="http://schemas.microsoft.com/office/powerpoint/2010/main" val="107509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FAF77012-53EC-47C9-8C47-F34B493DB5EC}"/>
              </a:ext>
            </a:extLst>
          </p:cNvPr>
          <p:cNvSpPr/>
          <p:nvPr/>
        </p:nvSpPr>
        <p:spPr>
          <a:xfrm>
            <a:off x="283297" y="887366"/>
            <a:ext cx="9501207" cy="561570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38150" y="6469727"/>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10</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7D3B71E9-0D88-4518-8503-80E1F76CA1C2}"/>
              </a:ext>
            </a:extLst>
          </p:cNvPr>
          <p:cNvSpPr/>
          <p:nvPr/>
        </p:nvSpPr>
        <p:spPr>
          <a:xfrm>
            <a:off x="0" y="50531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5-2</a:t>
            </a: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加盟店管理トップ</a:t>
            </a:r>
            <a:endParaRPr kumimoji="1" lang="ja-JP" altLang="en-US" sz="1400" b="1"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1499D32A-38C9-4C0D-A9ED-129A8A3DD2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60506" y="2190016"/>
            <a:ext cx="6835569" cy="3639219"/>
          </a:xfrm>
          <a:prstGeom prst="rect">
            <a:avLst/>
          </a:prstGeom>
        </p:spPr>
      </p:pic>
      <p:sp>
        <p:nvSpPr>
          <p:cNvPr id="5" name="タイトル 5">
            <a:extLst>
              <a:ext uri="{FF2B5EF4-FFF2-40B4-BE49-F238E27FC236}">
                <a16:creationId xmlns:a16="http://schemas.microsoft.com/office/drawing/2014/main" id="{87669349-FC17-4CC0-BE8E-5B994B0877C6}"/>
              </a:ext>
            </a:extLst>
          </p:cNvPr>
          <p:cNvSpPr txBox="1">
            <a:spLocks/>
          </p:cNvSpPr>
          <p:nvPr/>
        </p:nvSpPr>
        <p:spPr>
          <a:xfrm>
            <a:off x="627720" y="504825"/>
            <a:ext cx="9072562" cy="561051"/>
          </a:xfrm>
          <a:prstGeom prst="rect">
            <a:avLst/>
          </a:prstGeom>
        </p:spPr>
        <p:txBody>
          <a:bodyPr/>
          <a:lstStyle>
            <a:lvl1pPr algn="ctr" defTabSz="632986" rtl="0" eaLnBrk="1" latinLnBrk="0" hangingPunct="1">
              <a:spcBef>
                <a:spcPct val="0"/>
              </a:spcBef>
              <a:buNone/>
              <a:defRPr kumimoji="1" sz="3046" kern="1200">
                <a:solidFill>
                  <a:schemeClr val="tx1"/>
                </a:solidFill>
                <a:latin typeface="+mj-lt"/>
                <a:ea typeface="+mj-ea"/>
                <a:cs typeface="+mj-cs"/>
              </a:defRPr>
            </a:lvl1pPr>
          </a:lstStyle>
          <a:p>
            <a:pPr marL="0" marR="0" lvl="0" indent="0" algn="ctr" defTabSz="632986" rtl="0" eaLnBrk="1" fontAlgn="auto" latinLnBrk="0" hangingPunct="1">
              <a:lnSpc>
                <a:spcPct val="100000"/>
              </a:lnSpc>
              <a:spcBef>
                <a:spcPct val="0"/>
              </a:spcBef>
              <a:spcAft>
                <a:spcPts val="0"/>
              </a:spcAft>
              <a:buClrTx/>
              <a:buSzTx/>
              <a:buFontTx/>
              <a:buNone/>
              <a:tabLst/>
              <a:defRPr/>
            </a:pPr>
            <a:endParaRPr kumimoji="1" lang="ja-JP" altLang="en-US" sz="3046" b="0" i="0" u="none" strike="noStrike" kern="1200" cap="none" spc="0" normalizeH="0" baseline="0" noProof="0" dirty="0">
              <a:ln>
                <a:noFill/>
              </a:ln>
              <a:solidFill>
                <a:prstClr val="black"/>
              </a:solidFill>
              <a:effectLst/>
              <a:uLnTx/>
              <a:uFillTx/>
              <a:latin typeface="Meiryo UI"/>
              <a:ea typeface="Meiryo UI"/>
              <a:cs typeface="+mj-cs"/>
            </a:endParaRPr>
          </a:p>
        </p:txBody>
      </p:sp>
      <p:sp>
        <p:nvSpPr>
          <p:cNvPr id="6" name="正方形/長方形 5">
            <a:extLst>
              <a:ext uri="{FF2B5EF4-FFF2-40B4-BE49-F238E27FC236}">
                <a16:creationId xmlns:a16="http://schemas.microsoft.com/office/drawing/2014/main" id="{7CF37654-00AF-4805-8492-96E4F54AE940}"/>
              </a:ext>
            </a:extLst>
          </p:cNvPr>
          <p:cNvSpPr/>
          <p:nvPr/>
        </p:nvSpPr>
        <p:spPr bwMode="auto">
          <a:xfrm>
            <a:off x="6896807" y="2512276"/>
            <a:ext cx="2475238" cy="1115371"/>
          </a:xfrm>
          <a:prstGeom prst="rect">
            <a:avLst/>
          </a:prstGeom>
          <a:solidFill>
            <a:srgbClr val="CCECFF">
              <a:alpha val="7059"/>
            </a:srgb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7" name="直線矢印コネクタ 6">
            <a:extLst>
              <a:ext uri="{FF2B5EF4-FFF2-40B4-BE49-F238E27FC236}">
                <a16:creationId xmlns:a16="http://schemas.microsoft.com/office/drawing/2014/main" id="{2134EE43-CC85-45BE-B9E5-DFC6702B9BB4}"/>
              </a:ext>
            </a:extLst>
          </p:cNvPr>
          <p:cNvCxnSpPr>
            <a:cxnSpLocks/>
            <a:stCxn id="6" idx="2"/>
            <a:endCxn id="8" idx="0"/>
          </p:cNvCxnSpPr>
          <p:nvPr/>
        </p:nvCxnSpPr>
        <p:spPr bwMode="auto">
          <a:xfrm flipH="1">
            <a:off x="8133744" y="3627647"/>
            <a:ext cx="682" cy="300980"/>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8" name="正方形/長方形 7">
            <a:extLst>
              <a:ext uri="{FF2B5EF4-FFF2-40B4-BE49-F238E27FC236}">
                <a16:creationId xmlns:a16="http://schemas.microsoft.com/office/drawing/2014/main" id="{2EB4609C-87C4-4B34-AB78-319A5BF621C0}"/>
              </a:ext>
            </a:extLst>
          </p:cNvPr>
          <p:cNvSpPr/>
          <p:nvPr/>
        </p:nvSpPr>
        <p:spPr bwMode="auto">
          <a:xfrm>
            <a:off x="7220898" y="3928627"/>
            <a:ext cx="1825691" cy="249303"/>
          </a:xfrm>
          <a:prstGeom prst="rect">
            <a:avLst/>
          </a:prstGeom>
          <a:solidFill>
            <a:srgbClr val="0070C0"/>
          </a:solidFill>
          <a:ln w="28575">
            <a:solidFill>
              <a:srgbClr val="0070C0"/>
            </a:solid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運営からのお知らせ</a:t>
            </a:r>
          </a:p>
        </p:txBody>
      </p:sp>
      <p:sp>
        <p:nvSpPr>
          <p:cNvPr id="19" name="正方形/長方形 18">
            <a:extLst>
              <a:ext uri="{FF2B5EF4-FFF2-40B4-BE49-F238E27FC236}">
                <a16:creationId xmlns:a16="http://schemas.microsoft.com/office/drawing/2014/main" id="{188BD887-0345-4A85-8131-504638CC9C59}"/>
              </a:ext>
            </a:extLst>
          </p:cNvPr>
          <p:cNvSpPr/>
          <p:nvPr/>
        </p:nvSpPr>
        <p:spPr bwMode="auto">
          <a:xfrm>
            <a:off x="443345" y="4703237"/>
            <a:ext cx="2078182"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white"/>
                </a:solidFill>
                <a:effectLst/>
                <a:uLnTx/>
                <a:uFillTx/>
                <a:latin typeface="Meiryo UI"/>
                <a:ea typeface="Meiryo UI"/>
                <a:cs typeface="+mn-cs"/>
              </a:rPr>
              <a:t>二次元コード</a:t>
            </a:r>
            <a:endParaRPr kumimoji="1" lang="ja-JP" altLang="en-US" sz="11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0" name="正方形/長方形 19">
            <a:extLst>
              <a:ext uri="{FF2B5EF4-FFF2-40B4-BE49-F238E27FC236}">
                <a16:creationId xmlns:a16="http://schemas.microsoft.com/office/drawing/2014/main" id="{EF4C79E9-FE16-491D-837C-6E70290DC8F6}"/>
              </a:ext>
            </a:extLst>
          </p:cNvPr>
          <p:cNvSpPr/>
          <p:nvPr/>
        </p:nvSpPr>
        <p:spPr bwMode="auto">
          <a:xfrm>
            <a:off x="434109" y="4957997"/>
            <a:ext cx="2087607" cy="1399635"/>
          </a:xfrm>
          <a:prstGeom prst="rect">
            <a:avLst/>
          </a:prstGeom>
          <a:solidFill>
            <a:srgbClr val="FFD2DB">
              <a:alpha val="49412"/>
            </a:srgbClr>
          </a:solidFill>
          <a:ln w="12700">
            <a:solidFill>
              <a:srgbClr val="FF0000"/>
            </a:solidFill>
            <a:round/>
            <a:headEnd/>
            <a:tailEnd/>
          </a:ln>
        </p:spPr>
        <p:txBody>
          <a:bodyPr wrap="square" lIns="108000" tIns="180000" rIns="0" bIns="0" rtlCol="0" anchor="t" anchorCtr="0">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店舗の</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二次元コード</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が画像で</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表示されます。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ご自由に</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活用ください。</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（右クリックで画像保存）</a:t>
            </a: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a:extLst>
              <a:ext uri="{FF2B5EF4-FFF2-40B4-BE49-F238E27FC236}">
                <a16:creationId xmlns:a16="http://schemas.microsoft.com/office/drawing/2014/main" id="{BA98D1B1-013A-4AE6-9819-52BF53252540}"/>
              </a:ext>
            </a:extLst>
          </p:cNvPr>
          <p:cNvSpPr/>
          <p:nvPr/>
        </p:nvSpPr>
        <p:spPr bwMode="auto">
          <a:xfrm>
            <a:off x="7220898" y="4185547"/>
            <a:ext cx="1825691" cy="766993"/>
          </a:xfrm>
          <a:prstGeom prst="rect">
            <a:avLst/>
          </a:prstGeom>
          <a:solidFill>
            <a:srgbClr val="CCECFF">
              <a:alpha val="39216"/>
            </a:srgbClr>
          </a:solidFill>
          <a:ln w="28575">
            <a:solidFill>
              <a:srgbClr val="0070C0"/>
            </a:solidFill>
            <a:round/>
            <a:headEnd/>
            <a:tailEnd/>
          </a:ln>
        </p:spPr>
        <p:txBody>
          <a:bodyPr wrap="square" lIns="72000" tIns="0" rIns="7200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FF0000"/>
                </a:solidFill>
                <a:effectLst/>
                <a:uLnTx/>
                <a:uFillTx/>
                <a:latin typeface="Meiryo UI"/>
                <a:ea typeface="Meiryo UI"/>
                <a:cs typeface="+mn-cs"/>
              </a:rPr>
              <a:t>【</a:t>
            </a:r>
            <a:r>
              <a:rPr kumimoji="1" lang="ja-JP" altLang="en-US" sz="1050" b="0" i="0" u="none" strike="noStrike" kern="1200" cap="none" spc="0" normalizeH="0" baseline="0" noProof="0" dirty="0">
                <a:ln>
                  <a:noFill/>
                </a:ln>
                <a:solidFill>
                  <a:srgbClr val="FF0000"/>
                </a:solidFill>
                <a:effectLst/>
                <a:uLnTx/>
                <a:uFillTx/>
                <a:latin typeface="Meiryo UI"/>
                <a:ea typeface="Meiryo UI"/>
                <a:cs typeface="+mn-cs"/>
              </a:rPr>
              <a:t>重要</a:t>
            </a:r>
            <a:r>
              <a:rPr kumimoji="1" lang="en-US" altLang="ja-JP" sz="1050" b="0" i="0" u="none" strike="noStrike" kern="1200" cap="none" spc="0" normalizeH="0" baseline="0" noProof="0" dirty="0">
                <a:ln>
                  <a:noFill/>
                </a:ln>
                <a:solidFill>
                  <a:srgbClr val="FF0000"/>
                </a:solidFill>
                <a:effectLst/>
                <a:uLnTx/>
                <a:uFillTx/>
                <a:latin typeface="Meiryo UI"/>
                <a:ea typeface="Meiryo UI"/>
                <a:cs typeface="+mn-cs"/>
              </a:rPr>
              <a:t>】</a:t>
            </a: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運営側からのお知らせが</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表示されます。</a:t>
            </a:r>
            <a:endParaRPr kumimoji="1" lang="en"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26" name="直線コネクタ 25">
            <a:extLst>
              <a:ext uri="{FF2B5EF4-FFF2-40B4-BE49-F238E27FC236}">
                <a16:creationId xmlns:a16="http://schemas.microsoft.com/office/drawing/2014/main" id="{A8931743-6D06-43FE-8961-9F85B66881C8}"/>
              </a:ext>
            </a:extLst>
          </p:cNvPr>
          <p:cNvCxnSpPr>
            <a:cxnSpLocks/>
            <a:endCxn id="9" idx="3"/>
          </p:cNvCxnSpPr>
          <p:nvPr/>
        </p:nvCxnSpPr>
        <p:spPr bwMode="auto">
          <a:xfrm flipH="1" flipV="1">
            <a:off x="2521717" y="1855573"/>
            <a:ext cx="541547" cy="1098599"/>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7" name="直線コネクタ 26">
            <a:extLst>
              <a:ext uri="{FF2B5EF4-FFF2-40B4-BE49-F238E27FC236}">
                <a16:creationId xmlns:a16="http://schemas.microsoft.com/office/drawing/2014/main" id="{6F728A69-57A7-488C-86EF-95F516839731}"/>
              </a:ext>
            </a:extLst>
          </p:cNvPr>
          <p:cNvCxnSpPr>
            <a:cxnSpLocks/>
            <a:stCxn id="15" idx="1"/>
          </p:cNvCxnSpPr>
          <p:nvPr/>
        </p:nvCxnSpPr>
        <p:spPr bwMode="auto">
          <a:xfrm flipH="1" flipV="1">
            <a:off x="3408218" y="4277576"/>
            <a:ext cx="901628" cy="650894"/>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28" name="正方形/長方形 27">
            <a:extLst>
              <a:ext uri="{FF2B5EF4-FFF2-40B4-BE49-F238E27FC236}">
                <a16:creationId xmlns:a16="http://schemas.microsoft.com/office/drawing/2014/main" id="{E964D8A0-04A1-4A4E-96E7-3C565FADC127}"/>
              </a:ext>
            </a:extLst>
          </p:cNvPr>
          <p:cNvSpPr/>
          <p:nvPr/>
        </p:nvSpPr>
        <p:spPr bwMode="auto">
          <a:xfrm>
            <a:off x="4137891" y="2535718"/>
            <a:ext cx="2694856" cy="1489339"/>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29" name="正方形/長方形 28">
            <a:extLst>
              <a:ext uri="{FF2B5EF4-FFF2-40B4-BE49-F238E27FC236}">
                <a16:creationId xmlns:a16="http://schemas.microsoft.com/office/drawing/2014/main" id="{069B7ECD-2A15-437C-B0BE-2F1712DCF74B}"/>
              </a:ext>
            </a:extLst>
          </p:cNvPr>
          <p:cNvSpPr/>
          <p:nvPr/>
        </p:nvSpPr>
        <p:spPr bwMode="auto">
          <a:xfrm>
            <a:off x="4324639" y="1028765"/>
            <a:ext cx="2274723" cy="249303"/>
          </a:xfrm>
          <a:prstGeom prst="rect">
            <a:avLst/>
          </a:prstGeom>
          <a:solidFill>
            <a:srgbClr val="0070C0"/>
          </a:solidFill>
          <a:ln w="28575">
            <a:solidFill>
              <a:srgbClr val="0070C0"/>
            </a:solid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white"/>
                </a:solidFill>
                <a:effectLst/>
                <a:uLnTx/>
                <a:uFillTx/>
                <a:latin typeface="Meiryo UI"/>
                <a:ea typeface="Meiryo UI"/>
                <a:cs typeface="+mn-cs"/>
              </a:rPr>
              <a:t>ウォレット情報</a:t>
            </a:r>
            <a:endParaRPr kumimoji="1" lang="ja-JP" altLang="en-US" sz="12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30" name="正方形/長方形 29">
            <a:extLst>
              <a:ext uri="{FF2B5EF4-FFF2-40B4-BE49-F238E27FC236}">
                <a16:creationId xmlns:a16="http://schemas.microsoft.com/office/drawing/2014/main" id="{4EDAFA7D-144A-421E-AD48-5A22B93C70C7}"/>
              </a:ext>
            </a:extLst>
          </p:cNvPr>
          <p:cNvSpPr/>
          <p:nvPr/>
        </p:nvSpPr>
        <p:spPr bwMode="auto">
          <a:xfrm>
            <a:off x="4325413" y="1278068"/>
            <a:ext cx="2274723" cy="618243"/>
          </a:xfrm>
          <a:prstGeom prst="rect">
            <a:avLst/>
          </a:prstGeom>
          <a:solidFill>
            <a:srgbClr val="CCECFF">
              <a:alpha val="49412"/>
            </a:srgbClr>
          </a:solidFill>
          <a:ln w="28575">
            <a:solidFill>
              <a:srgbClr val="0070C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加盟店名／アカウント</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No.</a:t>
            </a: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保有コイン残高（未精算換金）</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払い戻し（個別換金）依頼中コイン</a:t>
            </a:r>
          </a:p>
        </p:txBody>
      </p:sp>
      <p:cxnSp>
        <p:nvCxnSpPr>
          <p:cNvPr id="31" name="直線矢印コネクタ 30">
            <a:extLst>
              <a:ext uri="{FF2B5EF4-FFF2-40B4-BE49-F238E27FC236}">
                <a16:creationId xmlns:a16="http://schemas.microsoft.com/office/drawing/2014/main" id="{2672AF89-C869-409E-9D60-5E068DAE5676}"/>
              </a:ext>
            </a:extLst>
          </p:cNvPr>
          <p:cNvCxnSpPr>
            <a:cxnSpLocks/>
            <a:endCxn id="30" idx="2"/>
          </p:cNvCxnSpPr>
          <p:nvPr/>
        </p:nvCxnSpPr>
        <p:spPr bwMode="auto">
          <a:xfrm flipV="1">
            <a:off x="5462001" y="1896311"/>
            <a:ext cx="774" cy="62235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pic>
        <p:nvPicPr>
          <p:cNvPr id="32" name="図 31" descr="QR コード&#10;&#10;自動的に生成された説明">
            <a:extLst>
              <a:ext uri="{FF2B5EF4-FFF2-40B4-BE49-F238E27FC236}">
                <a16:creationId xmlns:a16="http://schemas.microsoft.com/office/drawing/2014/main" id="{EB64C3FE-0188-4D37-A57C-E98B55802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4740" y="5062268"/>
            <a:ext cx="711296" cy="966678"/>
          </a:xfrm>
          <a:prstGeom prst="rect">
            <a:avLst/>
          </a:prstGeom>
        </p:spPr>
      </p:pic>
      <p:sp>
        <p:nvSpPr>
          <p:cNvPr id="37" name="正方形/長方形 36">
            <a:extLst>
              <a:ext uri="{FF2B5EF4-FFF2-40B4-BE49-F238E27FC236}">
                <a16:creationId xmlns:a16="http://schemas.microsoft.com/office/drawing/2014/main" id="{23F86303-3716-489A-96E9-A8C74AF30D6D}"/>
              </a:ext>
            </a:extLst>
          </p:cNvPr>
          <p:cNvSpPr/>
          <p:nvPr/>
        </p:nvSpPr>
        <p:spPr>
          <a:xfrm>
            <a:off x="0" y="-2603"/>
            <a:ext cx="9906000" cy="4644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9" name="正方形/長方形 8">
            <a:extLst>
              <a:ext uri="{FF2B5EF4-FFF2-40B4-BE49-F238E27FC236}">
                <a16:creationId xmlns:a16="http://schemas.microsoft.com/office/drawing/2014/main" id="{CEFF9F24-3E3A-4AB9-9D6E-54584B52E776}"/>
              </a:ext>
            </a:extLst>
          </p:cNvPr>
          <p:cNvSpPr/>
          <p:nvPr/>
        </p:nvSpPr>
        <p:spPr bwMode="auto">
          <a:xfrm>
            <a:off x="440969" y="1730921"/>
            <a:ext cx="2080748"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取引</a:t>
            </a:r>
            <a:r>
              <a:rPr kumimoji="1" lang="ja-JP" altLang="en-US" sz="1100" b="0" i="0" u="none" strike="noStrike" kern="1200" cap="none" spc="0" normalizeH="0" baseline="0" noProof="0" dirty="0">
                <a:ln>
                  <a:noFill/>
                </a:ln>
                <a:solidFill>
                  <a:prstClr val="white"/>
                </a:solidFill>
                <a:effectLst/>
                <a:highlight>
                  <a:srgbClr val="FF0000"/>
                </a:highlight>
                <a:uLnTx/>
                <a:uFillTx/>
                <a:latin typeface="Meiryo UI"/>
                <a:ea typeface="Meiryo UI"/>
                <a:cs typeface="+mn-cs"/>
              </a:rPr>
              <a:t>履歴</a:t>
            </a:r>
            <a:endParaRPr kumimoji="1" lang="ja-JP" altLang="en-US" sz="9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F79A20FF-3A0E-4F56-BE43-CAC7ED4352B3}"/>
              </a:ext>
            </a:extLst>
          </p:cNvPr>
          <p:cNvSpPr/>
          <p:nvPr/>
        </p:nvSpPr>
        <p:spPr bwMode="auto">
          <a:xfrm>
            <a:off x="434109" y="1981711"/>
            <a:ext cx="2087608" cy="535054"/>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取引履歴の検索</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売上キャンセル</a:t>
            </a:r>
          </a:p>
        </p:txBody>
      </p:sp>
      <p:sp>
        <p:nvSpPr>
          <p:cNvPr id="13" name="正方形/長方形 12">
            <a:extLst>
              <a:ext uri="{FF2B5EF4-FFF2-40B4-BE49-F238E27FC236}">
                <a16:creationId xmlns:a16="http://schemas.microsoft.com/office/drawing/2014/main" id="{C2E64DBF-6D10-4241-ADE2-0AD104942C7D}"/>
              </a:ext>
            </a:extLst>
          </p:cNvPr>
          <p:cNvSpPr/>
          <p:nvPr/>
        </p:nvSpPr>
        <p:spPr bwMode="auto">
          <a:xfrm>
            <a:off x="440968" y="3474731"/>
            <a:ext cx="2080749"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データ出力</a:t>
            </a:r>
            <a:endPar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14" name="正方形/長方形 13">
            <a:extLst>
              <a:ext uri="{FF2B5EF4-FFF2-40B4-BE49-F238E27FC236}">
                <a16:creationId xmlns:a16="http://schemas.microsoft.com/office/drawing/2014/main" id="{5BC4B0D3-DE92-4B53-B359-6166238054D5}"/>
              </a:ext>
            </a:extLst>
          </p:cNvPr>
          <p:cNvSpPr/>
          <p:nvPr/>
        </p:nvSpPr>
        <p:spPr bwMode="auto">
          <a:xfrm>
            <a:off x="431446" y="3729365"/>
            <a:ext cx="2089985" cy="35544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各種データ出力（</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p>
        </p:txBody>
      </p:sp>
      <p:grpSp>
        <p:nvGrpSpPr>
          <p:cNvPr id="11" name="グループ化 10">
            <a:extLst>
              <a:ext uri="{FF2B5EF4-FFF2-40B4-BE49-F238E27FC236}">
                <a16:creationId xmlns:a16="http://schemas.microsoft.com/office/drawing/2014/main" id="{9C0BBE98-821F-B3C6-F6C6-9DE5C9234A7B}"/>
              </a:ext>
            </a:extLst>
          </p:cNvPr>
          <p:cNvGrpSpPr/>
          <p:nvPr/>
        </p:nvGrpSpPr>
        <p:grpSpPr>
          <a:xfrm>
            <a:off x="4304815" y="4803818"/>
            <a:ext cx="2092326" cy="593884"/>
            <a:chOff x="4373129" y="4708694"/>
            <a:chExt cx="2092326" cy="593884"/>
          </a:xfrm>
        </p:grpSpPr>
        <p:sp>
          <p:nvSpPr>
            <p:cNvPr id="15" name="正方形/長方形 14">
              <a:extLst>
                <a:ext uri="{FF2B5EF4-FFF2-40B4-BE49-F238E27FC236}">
                  <a16:creationId xmlns:a16="http://schemas.microsoft.com/office/drawing/2014/main" id="{96190DED-8EAA-4738-A6C5-7184F1FD55AE}"/>
                </a:ext>
              </a:extLst>
            </p:cNvPr>
            <p:cNvSpPr/>
            <p:nvPr/>
          </p:nvSpPr>
          <p:spPr bwMode="auto">
            <a:xfrm>
              <a:off x="4378160" y="4708694"/>
              <a:ext cx="2087295"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加盟店情報</a:t>
              </a:r>
              <a:endPar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16" name="正方形/長方形 15">
              <a:extLst>
                <a:ext uri="{FF2B5EF4-FFF2-40B4-BE49-F238E27FC236}">
                  <a16:creationId xmlns:a16="http://schemas.microsoft.com/office/drawing/2014/main" id="{3E2A56F8-571F-4A3D-9AAF-085CC811D6CF}"/>
                </a:ext>
              </a:extLst>
            </p:cNvPr>
            <p:cNvSpPr/>
            <p:nvPr/>
          </p:nvSpPr>
          <p:spPr bwMode="auto">
            <a:xfrm>
              <a:off x="4373129" y="4947137"/>
              <a:ext cx="2090813" cy="35544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加盟店の詳細情報</a:t>
              </a:r>
            </a:p>
          </p:txBody>
        </p:sp>
      </p:grpSp>
      <p:sp>
        <p:nvSpPr>
          <p:cNvPr id="17" name="正方形/長方形 16">
            <a:extLst>
              <a:ext uri="{FF2B5EF4-FFF2-40B4-BE49-F238E27FC236}">
                <a16:creationId xmlns:a16="http://schemas.microsoft.com/office/drawing/2014/main" id="{0110CC4C-FAF4-4CA5-968C-59703017167F}"/>
              </a:ext>
            </a:extLst>
          </p:cNvPr>
          <p:cNvSpPr/>
          <p:nvPr/>
        </p:nvSpPr>
        <p:spPr bwMode="auto">
          <a:xfrm>
            <a:off x="440969" y="4090989"/>
            <a:ext cx="2080749"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加盟店</a:t>
            </a:r>
            <a:r>
              <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rPr>
              <a:t>ユーザー</a:t>
            </a:r>
          </a:p>
        </p:txBody>
      </p:sp>
      <p:sp>
        <p:nvSpPr>
          <p:cNvPr id="18" name="正方形/長方形 17">
            <a:extLst>
              <a:ext uri="{FF2B5EF4-FFF2-40B4-BE49-F238E27FC236}">
                <a16:creationId xmlns:a16="http://schemas.microsoft.com/office/drawing/2014/main" id="{7DDC76E5-621F-4525-AE48-ED891C35E348}"/>
              </a:ext>
            </a:extLst>
          </p:cNvPr>
          <p:cNvSpPr/>
          <p:nvPr/>
        </p:nvSpPr>
        <p:spPr bwMode="auto">
          <a:xfrm>
            <a:off x="431733" y="4337432"/>
            <a:ext cx="2090813" cy="35544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加盟店のユーザー管理</a:t>
            </a:r>
            <a:endParaRPr kumimoji="1" lang="ja-JP" altLang="en-US"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正方形/長方形 21">
            <a:extLst>
              <a:ext uri="{FF2B5EF4-FFF2-40B4-BE49-F238E27FC236}">
                <a16:creationId xmlns:a16="http://schemas.microsoft.com/office/drawing/2014/main" id="{0DEE9CFA-918E-FB06-D54E-3EF91532BA18}"/>
              </a:ext>
            </a:extLst>
          </p:cNvPr>
          <p:cNvSpPr/>
          <p:nvPr/>
        </p:nvSpPr>
        <p:spPr bwMode="auto">
          <a:xfrm>
            <a:off x="440969" y="2529249"/>
            <a:ext cx="2080748" cy="249303"/>
          </a:xfrm>
          <a:prstGeom prst="rect">
            <a:avLst/>
          </a:prstGeom>
          <a:solidFill>
            <a:srgbClr val="FF0000"/>
          </a:solidFill>
          <a:ln w="1905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100" dirty="0">
                <a:solidFill>
                  <a:prstClr val="white"/>
                </a:solidFill>
                <a:highlight>
                  <a:srgbClr val="FF0000"/>
                </a:highlight>
                <a:latin typeface="Meiryo UI"/>
                <a:ea typeface="Meiryo UI"/>
              </a:rPr>
              <a:t>払い戻し　＞　依頼状況</a:t>
            </a:r>
            <a:endParaRPr kumimoji="1" lang="ja-JP" altLang="en-US" sz="1100" b="0" i="0" u="none" strike="noStrike" kern="1200" cap="none" spc="0" normalizeH="0" baseline="0" noProof="0" dirty="0">
              <a:ln>
                <a:noFill/>
              </a:ln>
              <a:solidFill>
                <a:schemeClr val="bg1"/>
              </a:solidFill>
              <a:effectLst/>
              <a:highlight>
                <a:srgbClr val="FF0000"/>
              </a:highlight>
              <a:uLnTx/>
              <a:uFillTx/>
              <a:latin typeface="Meiryo UI"/>
              <a:ea typeface="Meiryo UI"/>
              <a:cs typeface="+mn-cs"/>
            </a:endParaRPr>
          </a:p>
        </p:txBody>
      </p:sp>
      <p:sp>
        <p:nvSpPr>
          <p:cNvPr id="23" name="正方形/長方形 22">
            <a:extLst>
              <a:ext uri="{FF2B5EF4-FFF2-40B4-BE49-F238E27FC236}">
                <a16:creationId xmlns:a16="http://schemas.microsoft.com/office/drawing/2014/main" id="{2CE7F26A-1518-2E78-D1B6-2FE836F0D5ED}"/>
              </a:ext>
            </a:extLst>
          </p:cNvPr>
          <p:cNvSpPr/>
          <p:nvPr/>
        </p:nvSpPr>
        <p:spPr bwMode="auto">
          <a:xfrm>
            <a:off x="434109" y="2788666"/>
            <a:ext cx="2087609" cy="679571"/>
          </a:xfrm>
          <a:prstGeom prst="rect">
            <a:avLst/>
          </a:prstGeom>
          <a:solidFill>
            <a:srgbClr val="FFD2DB">
              <a:alpha val="49412"/>
            </a:srgbClr>
          </a:solidFill>
          <a:ln w="12700">
            <a:solidFill>
              <a:srgbClr val="FF000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払い戻しコイン詳細</a:t>
            </a:r>
            <a:endParaRPr lang="en-US" altLang="ja-JP" sz="1050" dirty="0">
              <a:solidFill>
                <a:prstClr val="black"/>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決済システム利用料</a:t>
            </a:r>
            <a:endParaRPr lang="en-US" altLang="ja-JP" sz="1050" dirty="0">
              <a:solidFill>
                <a:prstClr val="black"/>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振込金額</a:t>
            </a:r>
            <a:endParaRPr lang="en-US" altLang="ja-JP" sz="1050" dirty="0">
              <a:solidFill>
                <a:prstClr val="black"/>
              </a:solidFill>
              <a:latin typeface="Meiryo UI"/>
              <a:ea typeface="Meiryo UI"/>
            </a:endParaRPr>
          </a:p>
        </p:txBody>
      </p:sp>
      <p:sp>
        <p:nvSpPr>
          <p:cNvPr id="34" name="テキスト ボックス 33">
            <a:extLst>
              <a:ext uri="{FF2B5EF4-FFF2-40B4-BE49-F238E27FC236}">
                <a16:creationId xmlns:a16="http://schemas.microsoft.com/office/drawing/2014/main" id="{3A1C1B61-3F54-7B0E-26C9-3F743375AF23}"/>
              </a:ext>
            </a:extLst>
          </p:cNvPr>
          <p:cNvSpPr txBox="1"/>
          <p:nvPr/>
        </p:nvSpPr>
        <p:spPr>
          <a:xfrm>
            <a:off x="4240245" y="5579363"/>
            <a:ext cx="5382458" cy="807913"/>
          </a:xfrm>
          <a:prstGeom prst="rect">
            <a:avLst/>
          </a:prstGeom>
          <a:solidFill>
            <a:srgbClr val="D7EFF3"/>
          </a:solidFill>
        </p:spPr>
        <p:txBody>
          <a:bodyPr wrap="squar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登録内容の修正・変更が発生した場合、ぎふ旅コイン事務局</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TEL</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058-266-7025</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土日祝は休み）</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までご連絡ください。　　</a:t>
            </a:r>
            <a:r>
              <a:rPr lang="en-US" altLang="ja-JP" sz="1200" dirty="0">
                <a:solidFill>
                  <a:srgbClr val="FF0000"/>
                </a:solidFill>
                <a:latin typeface="Meiryo UI"/>
                <a:ea typeface="Meiryo UI"/>
              </a:rPr>
              <a:t>※</a:t>
            </a:r>
            <a:r>
              <a:rPr lang="ja-JP" altLang="en-US" sz="1200" dirty="0">
                <a:solidFill>
                  <a:srgbClr val="FF0000"/>
                </a:solidFill>
                <a:latin typeface="Meiryo UI"/>
                <a:ea typeface="Meiryo UI"/>
              </a:rPr>
              <a:t>修正・変更されても自動反映されません。</a:t>
            </a:r>
            <a:endParaRPr lang="en-US" altLang="ja-JP" sz="1200" dirty="0">
              <a:solidFill>
                <a:srgbClr val="FF0000"/>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◆店舗写真は、アプリの確認画面でも表示されるため目視でわかりやすい画像の設定を推奨します。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33" name="直線コネクタ 32">
            <a:extLst>
              <a:ext uri="{FF2B5EF4-FFF2-40B4-BE49-F238E27FC236}">
                <a16:creationId xmlns:a16="http://schemas.microsoft.com/office/drawing/2014/main" id="{AF22A471-162F-7306-8236-04B887A5AF64}"/>
              </a:ext>
            </a:extLst>
          </p:cNvPr>
          <p:cNvCxnSpPr>
            <a:cxnSpLocks/>
          </p:cNvCxnSpPr>
          <p:nvPr/>
        </p:nvCxnSpPr>
        <p:spPr bwMode="auto">
          <a:xfrm flipH="1">
            <a:off x="2516981" y="4721008"/>
            <a:ext cx="546283" cy="127166"/>
          </a:xfrm>
          <a:prstGeom prst="line">
            <a:avLst/>
          </a:prstGeom>
          <a:solidFill>
            <a:schemeClr val="accent1"/>
          </a:solidFill>
          <a:ln w="12700" cap="flat" cmpd="sng" algn="ctr">
            <a:solidFill>
              <a:srgbClr val="FF0000"/>
            </a:solidFill>
            <a:prstDash val="solid"/>
            <a:round/>
            <a:headEnd type="none" w="med" len="med"/>
            <a:tailEnd type="none" w="med" len="med"/>
          </a:ln>
          <a:effectLst/>
        </p:spPr>
      </p:cxnSp>
      <p:cxnSp>
        <p:nvCxnSpPr>
          <p:cNvPr id="21" name="直線コネクタ 20">
            <a:extLst>
              <a:ext uri="{FF2B5EF4-FFF2-40B4-BE49-F238E27FC236}">
                <a16:creationId xmlns:a16="http://schemas.microsoft.com/office/drawing/2014/main" id="{0F2B35EC-CC60-A6B9-3280-CF048B3FA508}"/>
              </a:ext>
            </a:extLst>
          </p:cNvPr>
          <p:cNvCxnSpPr>
            <a:cxnSpLocks/>
          </p:cNvCxnSpPr>
          <p:nvPr/>
        </p:nvCxnSpPr>
        <p:spPr bwMode="auto">
          <a:xfrm flipH="1" flipV="1">
            <a:off x="2521717" y="3590374"/>
            <a:ext cx="541547" cy="206989"/>
          </a:xfrm>
          <a:prstGeom prst="line">
            <a:avLst/>
          </a:prstGeom>
          <a:solidFill>
            <a:schemeClr val="accent1"/>
          </a:solidFill>
          <a:ln w="12700" cap="flat" cmpd="sng" algn="ctr">
            <a:solidFill>
              <a:srgbClr val="FF0000"/>
            </a:solidFill>
            <a:prstDash val="solid"/>
            <a:round/>
            <a:headEnd type="none" w="med" len="med"/>
            <a:tailEnd type="none" w="med" len="med"/>
          </a:ln>
          <a:effectLst/>
        </p:spPr>
      </p:cxnSp>
      <p:sp>
        <p:nvSpPr>
          <p:cNvPr id="39" name="正方形/長方形 38">
            <a:extLst>
              <a:ext uri="{FF2B5EF4-FFF2-40B4-BE49-F238E27FC236}">
                <a16:creationId xmlns:a16="http://schemas.microsoft.com/office/drawing/2014/main" id="{2E87E262-310E-F3AB-6D5C-CD74C47A9743}"/>
              </a:ext>
            </a:extLst>
          </p:cNvPr>
          <p:cNvSpPr/>
          <p:nvPr/>
        </p:nvSpPr>
        <p:spPr bwMode="auto">
          <a:xfrm>
            <a:off x="7263195" y="1027533"/>
            <a:ext cx="2274723" cy="249303"/>
          </a:xfrm>
          <a:prstGeom prst="rect">
            <a:avLst/>
          </a:prstGeom>
          <a:solidFill>
            <a:srgbClr val="0070C0"/>
          </a:solidFill>
          <a:ln w="28575">
            <a:solidFill>
              <a:srgbClr val="0070C0"/>
            </a:solid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パスワード・メールアドレスの変更</a:t>
            </a:r>
          </a:p>
        </p:txBody>
      </p:sp>
      <p:sp>
        <p:nvSpPr>
          <p:cNvPr id="41" name="正方形/長方形 40">
            <a:extLst>
              <a:ext uri="{FF2B5EF4-FFF2-40B4-BE49-F238E27FC236}">
                <a16:creationId xmlns:a16="http://schemas.microsoft.com/office/drawing/2014/main" id="{0F047636-31D2-7538-BF39-155B661ED14C}"/>
              </a:ext>
            </a:extLst>
          </p:cNvPr>
          <p:cNvSpPr/>
          <p:nvPr/>
        </p:nvSpPr>
        <p:spPr bwMode="auto">
          <a:xfrm>
            <a:off x="7263969" y="1276836"/>
            <a:ext cx="2274723" cy="618243"/>
          </a:xfrm>
          <a:prstGeom prst="rect">
            <a:avLst/>
          </a:prstGeom>
          <a:solidFill>
            <a:srgbClr val="CCECFF">
              <a:alpha val="49412"/>
            </a:srgbClr>
          </a:solidFill>
          <a:ln w="28575">
            <a:solidFill>
              <a:srgbClr val="0070C0"/>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ログイン時のパスワード・</a:t>
            </a:r>
            <a:r>
              <a:rPr lang="ja-JP" altLang="en-US" sz="1050" dirty="0">
                <a:solidFill>
                  <a:prstClr val="black"/>
                </a:solidFill>
                <a:latin typeface="Meiryo UI"/>
                <a:ea typeface="Meiryo UI"/>
              </a:rPr>
              <a:t>メールアドレス変更ができます。</a:t>
            </a:r>
            <a:endParaRPr lang="en-US" altLang="ja-JP" sz="1050" dirty="0">
              <a:solidFill>
                <a:prstClr val="black"/>
              </a:solidFill>
              <a:latin typeface="Meiryo UI"/>
              <a:ea typeface="Meiryo UI"/>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900" dirty="0">
                <a:solidFill>
                  <a:prstClr val="black"/>
                </a:solidFill>
                <a:latin typeface="Meiryo UI"/>
                <a:ea typeface="Meiryo UI"/>
              </a:rPr>
              <a:t>※</a:t>
            </a:r>
            <a:r>
              <a:rPr lang="ja-JP" altLang="en-US" sz="900" dirty="0">
                <a:solidFill>
                  <a:prstClr val="black"/>
                </a:solidFill>
                <a:latin typeface="Meiryo UI"/>
                <a:ea typeface="Meiryo UI"/>
              </a:rPr>
              <a:t>事務局からのメール送信先も変更されます</a:t>
            </a:r>
            <a:endParaRPr lang="en-US" altLang="ja-JP" sz="900" dirty="0">
              <a:solidFill>
                <a:prstClr val="black"/>
              </a:solidFill>
              <a:latin typeface="Meiryo UI"/>
              <a:ea typeface="Meiryo UI"/>
            </a:endParaRPr>
          </a:p>
        </p:txBody>
      </p:sp>
      <p:cxnSp>
        <p:nvCxnSpPr>
          <p:cNvPr id="47" name="直線矢印コネクタ 46">
            <a:extLst>
              <a:ext uri="{FF2B5EF4-FFF2-40B4-BE49-F238E27FC236}">
                <a16:creationId xmlns:a16="http://schemas.microsoft.com/office/drawing/2014/main" id="{B62B13AB-F511-6ACF-1E38-AD6FF90F6EB9}"/>
              </a:ext>
            </a:extLst>
          </p:cNvPr>
          <p:cNvCxnSpPr>
            <a:cxnSpLocks/>
          </p:cNvCxnSpPr>
          <p:nvPr/>
        </p:nvCxnSpPr>
        <p:spPr bwMode="auto">
          <a:xfrm flipH="1" flipV="1">
            <a:off x="8377404" y="1889401"/>
            <a:ext cx="417808" cy="215522"/>
          </a:xfrm>
          <a:prstGeom prst="straightConnector1">
            <a:avLst/>
          </a:prstGeom>
          <a:solidFill>
            <a:schemeClr val="accent1"/>
          </a:solidFill>
          <a:ln w="28575" cap="flat" cmpd="sng" algn="ctr">
            <a:solidFill>
              <a:srgbClr val="0070C0"/>
            </a:solidFill>
            <a:prstDash val="solid"/>
            <a:round/>
            <a:headEnd type="none" w="med" len="med"/>
            <a:tailEnd type="triangle"/>
          </a:ln>
          <a:effectLst/>
        </p:spPr>
      </p:cxnSp>
      <p:sp>
        <p:nvSpPr>
          <p:cNvPr id="49" name="正方形/長方形 48">
            <a:extLst>
              <a:ext uri="{FF2B5EF4-FFF2-40B4-BE49-F238E27FC236}">
                <a16:creationId xmlns:a16="http://schemas.microsoft.com/office/drawing/2014/main" id="{ED8407C3-51C0-B5A5-E419-2B9886C4EE5C}"/>
              </a:ext>
            </a:extLst>
          </p:cNvPr>
          <p:cNvSpPr/>
          <p:nvPr/>
        </p:nvSpPr>
        <p:spPr bwMode="auto">
          <a:xfrm>
            <a:off x="8795212" y="2112540"/>
            <a:ext cx="864917" cy="354770"/>
          </a:xfrm>
          <a:prstGeom prst="rect">
            <a:avLst/>
          </a:prstGeom>
          <a:solidFill>
            <a:srgbClr val="CCECFF">
              <a:alpha val="7059"/>
            </a:srgb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Tree>
    <p:extLst>
      <p:ext uri="{BB962C8B-B14F-4D97-AF65-F5344CB8AC3E}">
        <p14:creationId xmlns:p14="http://schemas.microsoft.com/office/powerpoint/2010/main" val="2209919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a:extLst>
              <a:ext uri="{FF2B5EF4-FFF2-40B4-BE49-F238E27FC236}">
                <a16:creationId xmlns:a16="http://schemas.microsoft.com/office/drawing/2014/main" id="{E843F971-C173-4A4F-B2D4-4028467A45C5}"/>
              </a:ext>
            </a:extLst>
          </p:cNvPr>
          <p:cNvSpPr/>
          <p:nvPr/>
        </p:nvSpPr>
        <p:spPr>
          <a:xfrm>
            <a:off x="184728" y="914400"/>
            <a:ext cx="9602230" cy="5708469"/>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72155" y="6491611"/>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11</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4" name="正方形/長方形 3">
            <a:extLst>
              <a:ext uri="{FF2B5EF4-FFF2-40B4-BE49-F238E27FC236}">
                <a16:creationId xmlns:a16="http://schemas.microsoft.com/office/drawing/2014/main" id="{112F3E53-F90E-41C4-BDCC-512B3B2AC9DA}"/>
              </a:ext>
            </a:extLst>
          </p:cNvPr>
          <p:cNvSpPr/>
          <p:nvPr/>
        </p:nvSpPr>
        <p:spPr>
          <a:xfrm>
            <a:off x="-9238" y="50482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5-3</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　取引履歴</a:t>
            </a:r>
          </a:p>
        </p:txBody>
      </p:sp>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226B3122-8E77-43FA-92AC-EA79B3ECE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774" y="1738775"/>
            <a:ext cx="7337399" cy="3534918"/>
          </a:xfrm>
          <a:prstGeom prst="rect">
            <a:avLst/>
          </a:prstGeom>
        </p:spPr>
      </p:pic>
      <p:sp>
        <p:nvSpPr>
          <p:cNvPr id="7" name="正方形/長方形 6">
            <a:extLst>
              <a:ext uri="{FF2B5EF4-FFF2-40B4-BE49-F238E27FC236}">
                <a16:creationId xmlns:a16="http://schemas.microsoft.com/office/drawing/2014/main" id="{A1A0C9BF-E669-429E-AE50-5D13293ACA63}"/>
              </a:ext>
            </a:extLst>
          </p:cNvPr>
          <p:cNvSpPr/>
          <p:nvPr/>
        </p:nvSpPr>
        <p:spPr bwMode="auto">
          <a:xfrm>
            <a:off x="1715801" y="2068732"/>
            <a:ext cx="3514139" cy="326574"/>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8" name="正方形/長方形 7">
            <a:extLst>
              <a:ext uri="{FF2B5EF4-FFF2-40B4-BE49-F238E27FC236}">
                <a16:creationId xmlns:a16="http://schemas.microsoft.com/office/drawing/2014/main" id="{72549FB4-4A3F-47AE-8BE4-F7C0A7C34F3B}"/>
              </a:ext>
            </a:extLst>
          </p:cNvPr>
          <p:cNvSpPr/>
          <p:nvPr/>
        </p:nvSpPr>
        <p:spPr bwMode="auto">
          <a:xfrm>
            <a:off x="1687031" y="1097183"/>
            <a:ext cx="4563445" cy="535054"/>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下に表示される取引履歴データの対象期間を変更することができます。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初期設定では、当月の１日</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 00:00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から、当日の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 23:59</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が、設定されます。</a:t>
            </a:r>
          </a:p>
        </p:txBody>
      </p:sp>
      <p:sp>
        <p:nvSpPr>
          <p:cNvPr id="9" name="正方形/長方形 8">
            <a:extLst>
              <a:ext uri="{FF2B5EF4-FFF2-40B4-BE49-F238E27FC236}">
                <a16:creationId xmlns:a16="http://schemas.microsoft.com/office/drawing/2014/main" id="{4067203A-3602-40A1-95BE-460662EEDAC0}"/>
              </a:ext>
            </a:extLst>
          </p:cNvPr>
          <p:cNvSpPr/>
          <p:nvPr/>
        </p:nvSpPr>
        <p:spPr bwMode="auto">
          <a:xfrm>
            <a:off x="1740294" y="3521975"/>
            <a:ext cx="5800139" cy="326574"/>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E0D8191-BBE8-4859-9198-AC12EEE87915}"/>
              </a:ext>
            </a:extLst>
          </p:cNvPr>
          <p:cNvSpPr/>
          <p:nvPr/>
        </p:nvSpPr>
        <p:spPr bwMode="auto">
          <a:xfrm>
            <a:off x="7754490" y="3426185"/>
            <a:ext cx="1990740" cy="535054"/>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キーワード（例：ユーザーのニックネームなど）での絞り込みや</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取引種別での絞り込みもできます。</a:t>
            </a:r>
          </a:p>
        </p:txBody>
      </p:sp>
      <p:sp>
        <p:nvSpPr>
          <p:cNvPr id="11" name="角丸四角形 60">
            <a:extLst>
              <a:ext uri="{FF2B5EF4-FFF2-40B4-BE49-F238E27FC236}">
                <a16:creationId xmlns:a16="http://schemas.microsoft.com/office/drawing/2014/main" id="{1DD934A5-288C-4D68-9C88-70E2CC87193B}"/>
              </a:ext>
            </a:extLst>
          </p:cNvPr>
          <p:cNvSpPr/>
          <p:nvPr/>
        </p:nvSpPr>
        <p:spPr bwMode="auto">
          <a:xfrm>
            <a:off x="7793280" y="1171720"/>
            <a:ext cx="1876237" cy="1540540"/>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2" name="タイトル 5">
            <a:extLst>
              <a:ext uri="{FF2B5EF4-FFF2-40B4-BE49-F238E27FC236}">
                <a16:creationId xmlns:a16="http://schemas.microsoft.com/office/drawing/2014/main" id="{D3945054-C7D7-4346-9CF5-17FBCD69A384}"/>
              </a:ext>
            </a:extLst>
          </p:cNvPr>
          <p:cNvSpPr txBox="1">
            <a:spLocks/>
          </p:cNvSpPr>
          <p:nvPr/>
        </p:nvSpPr>
        <p:spPr bwMode="auto">
          <a:xfrm>
            <a:off x="7822510" y="1265080"/>
            <a:ext cx="1905727" cy="3385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「ぎふ旅コイン」</a:t>
            </a:r>
            <a:endParaRPr kumimoji="1" lang="en-US" altLang="ja-JP" sz="1100" b="1"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での取引種別</a:t>
            </a:r>
            <a:endParaRPr kumimoji="1" lang="en-US" altLang="ja-JP" sz="1100" b="1" i="0" u="none" strike="noStrike" kern="0" cap="none" spc="0" normalizeH="0" baseline="0" noProof="0" dirty="0">
              <a:ln>
                <a:noFill/>
              </a:ln>
              <a:solidFill>
                <a:srgbClr val="FF0000"/>
              </a:solidFill>
              <a:effectLst/>
              <a:uLnTx/>
              <a:uFillTx/>
              <a:latin typeface="Meiryo UI"/>
              <a:ea typeface="Meiryo UI"/>
              <a:cs typeface="+mj-cs"/>
            </a:endParaRPr>
          </a:p>
        </p:txBody>
      </p:sp>
      <p:sp>
        <p:nvSpPr>
          <p:cNvPr id="13" name="タイトル 5">
            <a:extLst>
              <a:ext uri="{FF2B5EF4-FFF2-40B4-BE49-F238E27FC236}">
                <a16:creationId xmlns:a16="http://schemas.microsoft.com/office/drawing/2014/main" id="{3D172B74-9733-49A6-B5DD-0ADCC273687C}"/>
              </a:ext>
            </a:extLst>
          </p:cNvPr>
          <p:cNvSpPr txBox="1">
            <a:spLocks/>
          </p:cNvSpPr>
          <p:nvPr/>
        </p:nvSpPr>
        <p:spPr bwMode="auto">
          <a:xfrm>
            <a:off x="7913497" y="1718426"/>
            <a:ext cx="1672726" cy="91563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売上</a:t>
            </a:r>
            <a:r>
              <a:rPr kumimoji="1" lang="ja-JP" altLang="en-US" sz="900" b="0" i="0" u="none" strike="noStrike" kern="0" cap="none" spc="0" normalizeH="0" baseline="0" noProof="0" dirty="0">
                <a:ln>
                  <a:noFill/>
                </a:ln>
                <a:solidFill>
                  <a:srgbClr val="0070C0"/>
                </a:solidFill>
                <a:effectLst/>
                <a:uLnTx/>
                <a:uFillTx/>
                <a:latin typeface="Meiryo UI"/>
                <a:ea typeface="Meiryo UI"/>
                <a:cs typeface="+mj-cs"/>
              </a:rPr>
              <a:t>：</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ユーザーからの支払い</a:t>
            </a:r>
            <a:endParaRPr kumimoji="1" lang="en-US" altLang="ja-JP" sz="900" b="1" i="0" u="none" strike="noStrike" kern="0" cap="none" spc="0" normalizeH="0" baseline="0" noProof="0" dirty="0">
              <a:ln>
                <a:noFill/>
              </a:ln>
              <a:solidFill>
                <a:srgbClr val="0070C0"/>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売上キャンセル：</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売上の取り消し</a:t>
            </a:r>
            <a:endParaRPr kumimoji="1" lang="en-US" altLang="ja-JP" sz="900" b="1" i="0" u="none" strike="noStrike" kern="0" cap="none" spc="0" normalizeH="0" baseline="0" noProof="0" dirty="0">
              <a:ln>
                <a:noFill/>
              </a:ln>
              <a:solidFill>
                <a:srgbClr val="0070C0"/>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自動払い戻し：</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自動換金</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0" cap="none" spc="0" normalizeH="0" baseline="0" noProof="0" dirty="0">
                <a:ln>
                  <a:noFill/>
                </a:ln>
                <a:solidFill>
                  <a:srgbClr val="FF0000"/>
                </a:solidFill>
                <a:effectLst/>
                <a:uLnTx/>
                <a:uFillTx/>
                <a:latin typeface="Meiryo UI"/>
                <a:ea typeface="Meiryo UI"/>
                <a:cs typeface="+mj-cs"/>
              </a:rPr>
              <a:t>※</a:t>
            </a:r>
            <a:r>
              <a:rPr kumimoji="1" lang="ja-JP" altLang="en-US" sz="800" b="0" i="0" u="none" strike="noStrike" kern="0" cap="none" spc="0" normalizeH="0" baseline="0" noProof="0" dirty="0">
                <a:ln>
                  <a:noFill/>
                </a:ln>
                <a:solidFill>
                  <a:srgbClr val="FF0000"/>
                </a:solidFill>
                <a:effectLst/>
                <a:uLnTx/>
                <a:uFillTx/>
                <a:latin typeface="Meiryo UI"/>
                <a:ea typeface="Meiryo UI"/>
                <a:cs typeface="+mj-cs"/>
              </a:rPr>
              <a:t>上記以外の取引種別は、今後の機能拡張に応じて利用予定です。</a:t>
            </a:r>
            <a:endParaRPr kumimoji="1" lang="en-US" altLang="ja-JP" sz="800" b="0" i="0" u="none" strike="noStrike" kern="0" cap="none" spc="0" normalizeH="0" baseline="0" noProof="0" dirty="0">
              <a:ln>
                <a:noFill/>
              </a:ln>
              <a:solidFill>
                <a:srgbClr val="FF0000"/>
              </a:solidFill>
              <a:effectLst/>
              <a:uLnTx/>
              <a:uFillTx/>
              <a:latin typeface="Meiryo UI"/>
              <a:ea typeface="Meiryo UI"/>
              <a:cs typeface="+mj-cs"/>
            </a:endParaRPr>
          </a:p>
        </p:txBody>
      </p:sp>
      <p:sp>
        <p:nvSpPr>
          <p:cNvPr id="14" name="正方形/長方形 13">
            <a:extLst>
              <a:ext uri="{FF2B5EF4-FFF2-40B4-BE49-F238E27FC236}">
                <a16:creationId xmlns:a16="http://schemas.microsoft.com/office/drawing/2014/main" id="{77DA6E9D-C205-437B-9CD9-7190EF5C55DF}"/>
              </a:ext>
            </a:extLst>
          </p:cNvPr>
          <p:cNvSpPr/>
          <p:nvPr/>
        </p:nvSpPr>
        <p:spPr bwMode="auto">
          <a:xfrm>
            <a:off x="7231977" y="4392257"/>
            <a:ext cx="318412" cy="288901"/>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5E4DD22C-D597-440F-BCC0-5DE1E45CCF44}"/>
              </a:ext>
            </a:extLst>
          </p:cNvPr>
          <p:cNvSpPr/>
          <p:nvPr/>
        </p:nvSpPr>
        <p:spPr bwMode="auto">
          <a:xfrm>
            <a:off x="5004495" y="4970059"/>
            <a:ext cx="2535938" cy="1441067"/>
          </a:xfrm>
          <a:prstGeom prst="rect">
            <a:avLst/>
          </a:prstGeom>
          <a:solidFill>
            <a:srgbClr val="CCECFF">
              <a:alpha val="49412"/>
            </a:srgbClr>
          </a:solidFill>
          <a:ln w="12700">
            <a:noFill/>
            <a:round/>
            <a:headEnd/>
            <a:tailEnd/>
          </a:ln>
        </p:spPr>
        <p:txBody>
          <a:bodyPr wrap="square" lIns="108000" tIns="72000" rIns="0" bIns="0" rtlCol="0" anchor="t" anchorCtr="0">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売上の取り消し処理ができます。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確認のポップアップ画面が出ます。</a:t>
            </a:r>
            <a:endParaRPr kumimoji="1" lang="ja-JP" altLang="en-US"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角丸四角形 65">
            <a:extLst>
              <a:ext uri="{FF2B5EF4-FFF2-40B4-BE49-F238E27FC236}">
                <a16:creationId xmlns:a16="http://schemas.microsoft.com/office/drawing/2014/main" id="{9453EA9A-E68C-4C8D-8C8F-901C4BCD989E}"/>
              </a:ext>
            </a:extLst>
          </p:cNvPr>
          <p:cNvSpPr/>
          <p:nvPr/>
        </p:nvSpPr>
        <p:spPr bwMode="auto">
          <a:xfrm>
            <a:off x="504497" y="4970060"/>
            <a:ext cx="4180976" cy="1514810"/>
          </a:xfrm>
          <a:prstGeom prst="roundRect">
            <a:avLst>
              <a:gd name="adj" fmla="val 5452"/>
            </a:avLst>
          </a:prstGeom>
          <a:solidFill>
            <a:schemeClr val="bg1"/>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7" name="タイトル 5">
            <a:extLst>
              <a:ext uri="{FF2B5EF4-FFF2-40B4-BE49-F238E27FC236}">
                <a16:creationId xmlns:a16="http://schemas.microsoft.com/office/drawing/2014/main" id="{D2466BA1-89EE-4196-9D3E-45DB672E10FD}"/>
              </a:ext>
            </a:extLst>
          </p:cNvPr>
          <p:cNvSpPr txBox="1">
            <a:spLocks/>
          </p:cNvSpPr>
          <p:nvPr/>
        </p:nvSpPr>
        <p:spPr bwMode="auto">
          <a:xfrm>
            <a:off x="1104149" y="5029920"/>
            <a:ext cx="3089252"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a:ln>
                  <a:noFill/>
                </a:ln>
                <a:solidFill>
                  <a:srgbClr val="FF0000"/>
                </a:solidFill>
                <a:effectLst/>
                <a:uLnTx/>
                <a:uFillTx/>
                <a:latin typeface="Meiryo UI"/>
                <a:ea typeface="Meiryo UI"/>
                <a:cs typeface="+mj-cs"/>
              </a:rPr>
              <a:t>売上キャンセルのルール</a:t>
            </a:r>
            <a:endParaRPr kumimoji="1" lang="en-US" altLang="ja-JP" sz="900" b="1" i="0" u="none" strike="noStrike" kern="0" cap="none" spc="0" normalizeH="0" baseline="0" noProof="0" dirty="0">
              <a:ln>
                <a:noFill/>
              </a:ln>
              <a:solidFill>
                <a:prstClr val="black"/>
              </a:solidFill>
              <a:effectLst/>
              <a:uLnTx/>
              <a:uFillTx/>
              <a:latin typeface="Meiryo UI"/>
              <a:ea typeface="Meiryo UI"/>
              <a:cs typeface="+mj-cs"/>
            </a:endParaRPr>
          </a:p>
        </p:txBody>
      </p:sp>
      <p:sp>
        <p:nvSpPr>
          <p:cNvPr id="18" name="タイトル 5">
            <a:extLst>
              <a:ext uri="{FF2B5EF4-FFF2-40B4-BE49-F238E27FC236}">
                <a16:creationId xmlns:a16="http://schemas.microsoft.com/office/drawing/2014/main" id="{F09EA688-74A0-4EC0-AFF4-CB7FE6BDBCCC}"/>
              </a:ext>
            </a:extLst>
          </p:cNvPr>
          <p:cNvSpPr txBox="1">
            <a:spLocks/>
          </p:cNvSpPr>
          <p:nvPr/>
        </p:nvSpPr>
        <p:spPr bwMode="auto">
          <a:xfrm>
            <a:off x="614963" y="5263039"/>
            <a:ext cx="3915621" cy="11541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l"/>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売上取引から</a:t>
            </a:r>
            <a:r>
              <a:rPr kumimoji="1" lang="en-US" altLang="ja-JP" sz="1200" b="1" i="0" u="none" strike="noStrike" kern="0" cap="none" spc="0" normalizeH="0" baseline="0" noProof="0" dirty="0">
                <a:ln>
                  <a:noFill/>
                </a:ln>
                <a:solidFill>
                  <a:srgbClr val="0070C0"/>
                </a:solidFill>
                <a:effectLst/>
                <a:uLnTx/>
                <a:uFillTx/>
                <a:latin typeface="Meiryo UI"/>
                <a:ea typeface="Meiryo UI"/>
                <a:cs typeface="+mj-cs"/>
              </a:rPr>
              <a:t>24</a:t>
            </a:r>
            <a:r>
              <a:rPr kumimoji="1" lang="ja-JP" altLang="en-US" sz="1050" b="1" i="0" u="none" strike="noStrike" kern="0" cap="none" spc="0" normalizeH="0" baseline="0" noProof="0" dirty="0">
                <a:ln>
                  <a:noFill/>
                </a:ln>
                <a:solidFill>
                  <a:srgbClr val="0070C0"/>
                </a:solidFill>
                <a:effectLst/>
                <a:uLnTx/>
                <a:uFillTx/>
                <a:latin typeface="Meiryo UI"/>
                <a:ea typeface="Meiryo UI"/>
                <a:cs typeface="+mj-cs"/>
              </a:rPr>
              <a:t>時間</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を越えると、売上取消しボタン</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が</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（現金キャンセル　ボタン）に変更されます。売上取引から</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24</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時間を越える売上キャンセルの場合は、　ぎふ旅コイン運営事務局へご連絡ください。</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l"/>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換金処理中および換金精算完了後のキャンセルは、ぎふ旅コイン運営事務局へ　　ご連絡ください。</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お客様側のキャンセル、返金は承れません。</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171450" marR="0" lvl="0" indent="-171450" algn="l" defTabSz="914400" rtl="0" eaLnBrk="1" fontAlgn="base" latinLnBrk="0" hangingPunct="1">
              <a:lnSpc>
                <a:spcPct val="100000"/>
              </a:lnSpc>
              <a:spcBef>
                <a:spcPct val="0"/>
              </a:spcBef>
              <a:spcAft>
                <a:spcPct val="0"/>
              </a:spcAft>
              <a:buClrTx/>
              <a:buSzTx/>
              <a:buFont typeface="Wingdings" pitchFamily="2" charset="2"/>
              <a:buChar char="l"/>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金額の一部キャンセルはできません。売上全額の取消しのみとなります。</a:t>
            </a:r>
            <a:endParaRPr lang="en-US" altLang="ja-JP" sz="900" b="0" kern="0" dirty="0">
              <a:solidFill>
                <a:prstClr val="black"/>
              </a:solidFill>
              <a:latin typeface="Meiryo UI"/>
              <a:ea typeface="Meiryo UI"/>
            </a:endParaRPr>
          </a:p>
          <a:p>
            <a:pPr marR="0" lvl="0" algn="l" defTabSz="914400" rtl="0" eaLnBrk="1" fontAlgn="base" latinLnBrk="0" hangingPunct="1">
              <a:lnSpc>
                <a:spcPct val="100000"/>
              </a:lnSpc>
              <a:spcBef>
                <a:spcPct val="0"/>
              </a:spcBef>
              <a:spcAft>
                <a:spcPct val="0"/>
              </a:spcAft>
              <a:buClrTx/>
              <a:buSzTx/>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一部キャンセルの場合は、全額取消した上で、再度、正しい金額での支払いの</a:t>
            </a:r>
            <a:r>
              <a:rPr lang="ja-JP" altLang="en-US" sz="900" b="0" kern="0" dirty="0">
                <a:solidFill>
                  <a:prstClr val="black"/>
                </a:solidFill>
                <a:latin typeface="Meiryo UI"/>
                <a:ea typeface="Meiryo UI"/>
              </a:rPr>
              <a:t>　　　　</a:t>
            </a:r>
            <a:endParaRPr lang="en-US" altLang="ja-JP" sz="900" b="0" kern="0" dirty="0">
              <a:solidFill>
                <a:prstClr val="black"/>
              </a:solidFill>
              <a:latin typeface="Meiryo UI"/>
              <a:ea typeface="Meiryo UI"/>
            </a:endParaRPr>
          </a:p>
          <a:p>
            <a:pPr marR="0" lvl="0" algn="l" defTabSz="914400" rtl="0" eaLnBrk="1" fontAlgn="base" latinLnBrk="0" hangingPunct="1">
              <a:lnSpc>
                <a:spcPct val="100000"/>
              </a:lnSpc>
              <a:spcBef>
                <a:spcPct val="0"/>
              </a:spcBef>
              <a:spcAft>
                <a:spcPct val="0"/>
              </a:spcAft>
              <a:buClrTx/>
              <a:buSzTx/>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手続きをお願いいたします。</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p:txBody>
      </p:sp>
      <p:pic>
        <p:nvPicPr>
          <p:cNvPr id="19" name="図 18" descr="テキスト, 手紙&#10;&#10;自動的に生成された説明">
            <a:extLst>
              <a:ext uri="{FF2B5EF4-FFF2-40B4-BE49-F238E27FC236}">
                <a16:creationId xmlns:a16="http://schemas.microsoft.com/office/drawing/2014/main" id="{15769E9B-8D59-4AE0-BE15-C681F9774D8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64181" y="5400583"/>
            <a:ext cx="2380949" cy="949233"/>
          </a:xfrm>
          <a:prstGeom prst="rect">
            <a:avLst/>
          </a:prstGeom>
          <a:ln w="28575">
            <a:solidFill>
              <a:srgbClr val="0070C0"/>
            </a:solidFill>
          </a:ln>
        </p:spPr>
      </p:pic>
      <p:sp>
        <p:nvSpPr>
          <p:cNvPr id="20" name="正方形/長方形 19">
            <a:extLst>
              <a:ext uri="{FF2B5EF4-FFF2-40B4-BE49-F238E27FC236}">
                <a16:creationId xmlns:a16="http://schemas.microsoft.com/office/drawing/2014/main" id="{83C9074D-1D36-4F24-9005-1A79929A52C1}"/>
              </a:ext>
            </a:extLst>
          </p:cNvPr>
          <p:cNvSpPr/>
          <p:nvPr/>
        </p:nvSpPr>
        <p:spPr bwMode="auto">
          <a:xfrm>
            <a:off x="2103015" y="3902091"/>
            <a:ext cx="4523019" cy="276415"/>
          </a:xfrm>
          <a:prstGeom prst="rect">
            <a:avLst/>
          </a:prstGeom>
          <a:solidFill>
            <a:srgbClr val="CCECFF">
              <a:alpha val="49412"/>
            </a:srgbClr>
          </a:solidFill>
          <a:ln w="12700">
            <a:noFill/>
            <a:round/>
            <a:headEnd/>
            <a:tailEnd/>
          </a:ln>
        </p:spPr>
        <p:txBody>
          <a:bodyPr wrap="square" lIns="108000" tIns="72000" rIns="0" bIns="0" rtlCol="0" anchor="t" anchorCtr="0">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表示されている取引一覧をデータ（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050" b="0" i="0" u="none" strike="noStrike" kern="1200" cap="none" spc="0" normalizeH="0" baseline="0" noProof="0">
                <a:ln>
                  <a:noFill/>
                </a:ln>
                <a:solidFill>
                  <a:prstClr val="black"/>
                </a:solidFill>
                <a:effectLst/>
                <a:uLnTx/>
                <a:uFillTx/>
                <a:latin typeface="Meiryo UI"/>
                <a:ea typeface="Meiryo UI"/>
                <a:cs typeface="+mn-cs"/>
              </a:rPr>
              <a:t>）でダウンロードができます。</a:t>
            </a:r>
            <a:endParaRPr kumimoji="1" lang="ja-JP" altLang="en-US" sz="105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21" name="直線矢印コネクタ 20">
            <a:extLst>
              <a:ext uri="{FF2B5EF4-FFF2-40B4-BE49-F238E27FC236}">
                <a16:creationId xmlns:a16="http://schemas.microsoft.com/office/drawing/2014/main" id="{BEE0215E-626D-47C8-83C4-B5F20BB052B6}"/>
              </a:ext>
            </a:extLst>
          </p:cNvPr>
          <p:cNvCxnSpPr>
            <a:cxnSpLocks/>
          </p:cNvCxnSpPr>
          <p:nvPr/>
        </p:nvCxnSpPr>
        <p:spPr bwMode="auto">
          <a:xfrm flipH="1">
            <a:off x="5937226" y="4028868"/>
            <a:ext cx="902865"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22" name="正方形/長方形 21">
            <a:extLst>
              <a:ext uri="{FF2B5EF4-FFF2-40B4-BE49-F238E27FC236}">
                <a16:creationId xmlns:a16="http://schemas.microsoft.com/office/drawing/2014/main" id="{89371DAB-42B0-4990-A566-46D0C8E8DC8F}"/>
              </a:ext>
            </a:extLst>
          </p:cNvPr>
          <p:cNvSpPr/>
          <p:nvPr/>
        </p:nvSpPr>
        <p:spPr bwMode="auto">
          <a:xfrm>
            <a:off x="6840091" y="3882807"/>
            <a:ext cx="734632" cy="276416"/>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23" name="直線矢印コネクタ 22">
            <a:extLst>
              <a:ext uri="{FF2B5EF4-FFF2-40B4-BE49-F238E27FC236}">
                <a16:creationId xmlns:a16="http://schemas.microsoft.com/office/drawing/2014/main" id="{1CF95490-6282-49D2-A86C-B6F1910FDC29}"/>
              </a:ext>
            </a:extLst>
          </p:cNvPr>
          <p:cNvCxnSpPr>
            <a:cxnSpLocks/>
          </p:cNvCxnSpPr>
          <p:nvPr/>
        </p:nvCxnSpPr>
        <p:spPr bwMode="auto">
          <a:xfrm>
            <a:off x="7556831" y="3693712"/>
            <a:ext cx="212061" cy="0"/>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cxnSp>
        <p:nvCxnSpPr>
          <p:cNvPr id="24" name="直線矢印コネクタ 23">
            <a:extLst>
              <a:ext uri="{FF2B5EF4-FFF2-40B4-BE49-F238E27FC236}">
                <a16:creationId xmlns:a16="http://schemas.microsoft.com/office/drawing/2014/main" id="{F4477F7C-48B2-491D-B6DD-C5083244C456}"/>
              </a:ext>
            </a:extLst>
          </p:cNvPr>
          <p:cNvCxnSpPr>
            <a:cxnSpLocks/>
          </p:cNvCxnSpPr>
          <p:nvPr/>
        </p:nvCxnSpPr>
        <p:spPr bwMode="auto">
          <a:xfrm flipV="1">
            <a:off x="2902115" y="1632237"/>
            <a:ext cx="0" cy="431337"/>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pic>
        <p:nvPicPr>
          <p:cNvPr id="25" name="Picture 2" descr="「注意 アイコン」の画像検索結果">
            <a:extLst>
              <a:ext uri="{FF2B5EF4-FFF2-40B4-BE49-F238E27FC236}">
                <a16:creationId xmlns:a16="http://schemas.microsoft.com/office/drawing/2014/main" id="{67B6FD7E-4B80-48DB-834B-B359373F79C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956761" y="1347169"/>
            <a:ext cx="204912" cy="20441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注意 アイコン」の画像検索結果">
            <a:extLst>
              <a:ext uri="{FF2B5EF4-FFF2-40B4-BE49-F238E27FC236}">
                <a16:creationId xmlns:a16="http://schemas.microsoft.com/office/drawing/2014/main" id="{1C62D6E4-16D6-4669-B896-A4C66092F26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613157" y="5011115"/>
            <a:ext cx="204912" cy="204410"/>
          </a:xfrm>
          <a:prstGeom prst="rect">
            <a:avLst/>
          </a:prstGeom>
          <a:noFill/>
          <a:extLst>
            <a:ext uri="{909E8E84-426E-40DD-AFC4-6F175D3DCCD1}">
              <a14:hiddenFill xmlns:a14="http://schemas.microsoft.com/office/drawing/2010/main">
                <a:solidFill>
                  <a:srgbClr val="FFFFFF"/>
                </a:solidFill>
              </a14:hiddenFill>
            </a:ext>
          </a:extLst>
        </p:spPr>
      </p:pic>
      <p:sp>
        <p:nvSpPr>
          <p:cNvPr id="29" name="右矢印 82">
            <a:extLst>
              <a:ext uri="{FF2B5EF4-FFF2-40B4-BE49-F238E27FC236}">
                <a16:creationId xmlns:a16="http://schemas.microsoft.com/office/drawing/2014/main" id="{F89E6547-5CFC-412D-8866-9BFE6B885A16}"/>
              </a:ext>
            </a:extLst>
          </p:cNvPr>
          <p:cNvSpPr/>
          <p:nvPr/>
        </p:nvSpPr>
        <p:spPr bwMode="auto">
          <a:xfrm>
            <a:off x="7516099" y="5562594"/>
            <a:ext cx="293526" cy="540328"/>
          </a:xfrm>
          <a:prstGeom prst="rightArrow">
            <a:avLst/>
          </a:prstGeom>
          <a:solidFill>
            <a:srgbClr val="008F00"/>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0" name="テキスト ボックス 29">
            <a:extLst>
              <a:ext uri="{FF2B5EF4-FFF2-40B4-BE49-F238E27FC236}">
                <a16:creationId xmlns:a16="http://schemas.microsoft.com/office/drawing/2014/main" id="{21D37C1E-F94D-4F81-B1D6-1B8E7E7873D1}"/>
              </a:ext>
            </a:extLst>
          </p:cNvPr>
          <p:cNvSpPr txBox="1"/>
          <p:nvPr/>
        </p:nvSpPr>
        <p:spPr>
          <a:xfrm>
            <a:off x="7776440" y="4387859"/>
            <a:ext cx="1782950" cy="415498"/>
          </a:xfrm>
          <a:prstGeom prst="rect">
            <a:avLst/>
          </a:prstGeom>
          <a:solidFill>
            <a:srgbClr val="008F00"/>
          </a:solidFill>
        </p:spPr>
        <p:txBody>
          <a:bodyPr wrap="squar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white"/>
                </a:solidFill>
                <a:effectLst/>
                <a:uLnTx/>
                <a:uFillTx/>
                <a:latin typeface="Meiryo UI"/>
                <a:ea typeface="Meiryo UI"/>
                <a:cs typeface="+mn-cs"/>
              </a:rPr>
              <a:t>お客さまへは</a:t>
            </a:r>
            <a:endParaRPr kumimoji="1" lang="en-US" altLang="ja-JP" sz="1050" b="1"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white"/>
                </a:solidFill>
                <a:effectLst/>
                <a:uLnTx/>
                <a:uFillTx/>
                <a:latin typeface="Meiryo UI"/>
                <a:ea typeface="Meiryo UI"/>
                <a:cs typeface="+mn-cs"/>
              </a:rPr>
              <a:t>即時に通知・返金が反映</a:t>
            </a:r>
            <a:endParaRPr kumimoji="1" lang="en-US" altLang="ja-JP" sz="1050" b="1" i="0" u="none" strike="noStrike" kern="1200" cap="none" spc="0" normalizeH="0" baseline="0" noProof="0" dirty="0">
              <a:ln>
                <a:noFill/>
              </a:ln>
              <a:solidFill>
                <a:prstClr val="white"/>
              </a:solidFill>
              <a:effectLst/>
              <a:uLnTx/>
              <a:uFillTx/>
              <a:latin typeface="Meiryo UI"/>
              <a:ea typeface="Meiryo UI"/>
              <a:cs typeface="+mn-cs"/>
            </a:endParaRPr>
          </a:p>
        </p:txBody>
      </p:sp>
      <p:cxnSp>
        <p:nvCxnSpPr>
          <p:cNvPr id="31" name="直線矢印コネクタ 30">
            <a:extLst>
              <a:ext uri="{FF2B5EF4-FFF2-40B4-BE49-F238E27FC236}">
                <a16:creationId xmlns:a16="http://schemas.microsoft.com/office/drawing/2014/main" id="{E239B8CA-6D66-4986-BD60-051318E8D4BD}"/>
              </a:ext>
            </a:extLst>
          </p:cNvPr>
          <p:cNvCxnSpPr>
            <a:cxnSpLocks/>
          </p:cNvCxnSpPr>
          <p:nvPr/>
        </p:nvCxnSpPr>
        <p:spPr bwMode="auto">
          <a:xfrm>
            <a:off x="7409248" y="4694277"/>
            <a:ext cx="0" cy="695548"/>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pic>
        <p:nvPicPr>
          <p:cNvPr id="32" name="図 31">
            <a:extLst>
              <a:ext uri="{FF2B5EF4-FFF2-40B4-BE49-F238E27FC236}">
                <a16:creationId xmlns:a16="http://schemas.microsoft.com/office/drawing/2014/main" id="{C1323019-3429-48AD-B0E3-1A74F047E1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4823" y="5292498"/>
            <a:ext cx="230453" cy="151441"/>
          </a:xfrm>
          <a:prstGeom prst="rect">
            <a:avLst/>
          </a:prstGeom>
        </p:spPr>
      </p:pic>
      <p:pic>
        <p:nvPicPr>
          <p:cNvPr id="33" name="図 32">
            <a:extLst>
              <a:ext uri="{FF2B5EF4-FFF2-40B4-BE49-F238E27FC236}">
                <a16:creationId xmlns:a16="http://schemas.microsoft.com/office/drawing/2014/main" id="{890F7C1A-01D5-4053-B79A-8AE73E24A93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1163" y="5280667"/>
            <a:ext cx="190500" cy="177800"/>
          </a:xfrm>
          <a:prstGeom prst="rect">
            <a:avLst/>
          </a:prstGeom>
        </p:spPr>
      </p:pic>
      <p:pic>
        <p:nvPicPr>
          <p:cNvPr id="5" name="図 4" descr="グラフィカル ユーザー インターフェイス&#10;&#10;中程度の精度で自動的に生成された説明">
            <a:extLst>
              <a:ext uri="{FF2B5EF4-FFF2-40B4-BE49-F238E27FC236}">
                <a16:creationId xmlns:a16="http://schemas.microsoft.com/office/drawing/2014/main" id="{4547FDEF-88C0-D64C-9DA2-D5DE76D8581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87251" y="4952000"/>
            <a:ext cx="716437" cy="1550049"/>
          </a:xfrm>
          <a:prstGeom prst="rect">
            <a:avLst/>
          </a:prstGeom>
        </p:spPr>
      </p:pic>
      <p:pic>
        <p:nvPicPr>
          <p:cNvPr id="38" name="図 37" descr="グラフィカル ユーザー インターフェイス, アプリケーション&#10;&#10;自動的に生成された説明">
            <a:extLst>
              <a:ext uri="{FF2B5EF4-FFF2-40B4-BE49-F238E27FC236}">
                <a16:creationId xmlns:a16="http://schemas.microsoft.com/office/drawing/2014/main" id="{0B216DC9-F618-3048-A99D-0FF2D3832D6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75171" y="4970059"/>
            <a:ext cx="716438" cy="1550049"/>
          </a:xfrm>
          <a:prstGeom prst="rect">
            <a:avLst/>
          </a:prstGeom>
        </p:spPr>
      </p:pic>
      <p:sp>
        <p:nvSpPr>
          <p:cNvPr id="36" name="正方形/長方形 35">
            <a:extLst>
              <a:ext uri="{FF2B5EF4-FFF2-40B4-BE49-F238E27FC236}">
                <a16:creationId xmlns:a16="http://schemas.microsoft.com/office/drawing/2014/main" id="{179B06FB-D776-4DB8-A123-CEE6B69F5E3E}"/>
              </a:ext>
            </a:extLst>
          </p:cNvPr>
          <p:cNvSpPr/>
          <p:nvPr/>
        </p:nvSpPr>
        <p:spPr>
          <a:xfrm>
            <a:off x="0" y="-2603"/>
            <a:ext cx="9906000" cy="4736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3" name="楕円 2">
            <a:extLst>
              <a:ext uri="{FF2B5EF4-FFF2-40B4-BE49-F238E27FC236}">
                <a16:creationId xmlns:a16="http://schemas.microsoft.com/office/drawing/2014/main" id="{0FEC2647-DEE5-85B9-0B04-CA1214A51339}"/>
              </a:ext>
            </a:extLst>
          </p:cNvPr>
          <p:cNvSpPr/>
          <p:nvPr/>
        </p:nvSpPr>
        <p:spPr>
          <a:xfrm>
            <a:off x="338774" y="2479424"/>
            <a:ext cx="634602" cy="3092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03076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A8A704E-4D7E-4029-8D4B-D888A0EFD28E}"/>
              </a:ext>
            </a:extLst>
          </p:cNvPr>
          <p:cNvSpPr/>
          <p:nvPr/>
        </p:nvSpPr>
        <p:spPr>
          <a:xfrm>
            <a:off x="0" y="46804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5-4</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　払い戻し＞依頼状況 ・ データ出力　</a:t>
            </a:r>
          </a:p>
        </p:txBody>
      </p:sp>
      <p:sp>
        <p:nvSpPr>
          <p:cNvPr id="5" name="正方形/長方形 4">
            <a:extLst>
              <a:ext uri="{FF2B5EF4-FFF2-40B4-BE49-F238E27FC236}">
                <a16:creationId xmlns:a16="http://schemas.microsoft.com/office/drawing/2014/main" id="{F6ED2B93-D18A-4F82-983A-3B38E4BC27CE}"/>
              </a:ext>
            </a:extLst>
          </p:cNvPr>
          <p:cNvSpPr/>
          <p:nvPr/>
        </p:nvSpPr>
        <p:spPr bwMode="auto">
          <a:xfrm>
            <a:off x="6123765" y="2665344"/>
            <a:ext cx="2849656" cy="482402"/>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取引履歴を</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ファイルにて出力ができます。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「種別」や「対象の日付」での絞り込みが可能です。</a:t>
            </a:r>
          </a:p>
        </p:txBody>
      </p:sp>
      <p:pic>
        <p:nvPicPr>
          <p:cNvPr id="7" name="図 6" descr="グラフィカル ユーザー インターフェイス, テキスト, アプリケーション, メール&#10;&#10;自動的に生成された説明">
            <a:extLst>
              <a:ext uri="{FF2B5EF4-FFF2-40B4-BE49-F238E27FC236}">
                <a16:creationId xmlns:a16="http://schemas.microsoft.com/office/drawing/2014/main" id="{2DEF3446-D700-4455-809F-3E361EC6D6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375" y="2925462"/>
            <a:ext cx="5242193" cy="2897120"/>
          </a:xfrm>
          <a:prstGeom prst="rect">
            <a:avLst/>
          </a:prstGeom>
        </p:spPr>
      </p:pic>
      <p:sp>
        <p:nvSpPr>
          <p:cNvPr id="8" name="正方形/長方形 7">
            <a:extLst>
              <a:ext uri="{FF2B5EF4-FFF2-40B4-BE49-F238E27FC236}">
                <a16:creationId xmlns:a16="http://schemas.microsoft.com/office/drawing/2014/main" id="{4D635FDF-D168-4284-922A-FA2D46176B6D}"/>
              </a:ext>
            </a:extLst>
          </p:cNvPr>
          <p:cNvSpPr/>
          <p:nvPr/>
        </p:nvSpPr>
        <p:spPr bwMode="auto">
          <a:xfrm>
            <a:off x="1390462" y="3195518"/>
            <a:ext cx="4156731" cy="565000"/>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9" name="直線矢印コネクタ 8">
            <a:extLst>
              <a:ext uri="{FF2B5EF4-FFF2-40B4-BE49-F238E27FC236}">
                <a16:creationId xmlns:a16="http://schemas.microsoft.com/office/drawing/2014/main" id="{A62C5908-C38E-43A3-BFA7-8C87BE1CE748}"/>
              </a:ext>
            </a:extLst>
          </p:cNvPr>
          <p:cNvCxnSpPr>
            <a:cxnSpLocks/>
          </p:cNvCxnSpPr>
          <p:nvPr/>
        </p:nvCxnSpPr>
        <p:spPr bwMode="auto">
          <a:xfrm flipV="1">
            <a:off x="5560678" y="3472066"/>
            <a:ext cx="516781" cy="6157"/>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10" name="角丸四角形 22">
            <a:extLst>
              <a:ext uri="{FF2B5EF4-FFF2-40B4-BE49-F238E27FC236}">
                <a16:creationId xmlns:a16="http://schemas.microsoft.com/office/drawing/2014/main" id="{F3BF18C9-1B72-4961-9BA5-4C441A63421C}"/>
              </a:ext>
            </a:extLst>
          </p:cNvPr>
          <p:cNvSpPr/>
          <p:nvPr/>
        </p:nvSpPr>
        <p:spPr bwMode="auto">
          <a:xfrm>
            <a:off x="6077459" y="3180988"/>
            <a:ext cx="3505414" cy="947475"/>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1" name="タイトル 5">
            <a:extLst>
              <a:ext uri="{FF2B5EF4-FFF2-40B4-BE49-F238E27FC236}">
                <a16:creationId xmlns:a16="http://schemas.microsoft.com/office/drawing/2014/main" id="{5F926920-7482-434E-80D2-63D4D67FE304}"/>
              </a:ext>
            </a:extLst>
          </p:cNvPr>
          <p:cNvSpPr txBox="1">
            <a:spLocks/>
          </p:cNvSpPr>
          <p:nvPr/>
        </p:nvSpPr>
        <p:spPr bwMode="auto">
          <a:xfrm>
            <a:off x="5926685" y="3232881"/>
            <a:ext cx="3551248"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Meiryo UI"/>
                <a:cs typeface="+mj-cs"/>
              </a:rPr>
              <a:t>「ぎふ旅コイン」での種別</a:t>
            </a:r>
            <a:endParaRPr kumimoji="1" lang="en-US" altLang="ja-JP" sz="1100" b="1"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1" i="0" u="none" strike="noStrike" kern="0" cap="none" spc="0" normalizeH="0" baseline="0" noProof="0" dirty="0">
                <a:ln>
                  <a:noFill/>
                </a:ln>
                <a:solidFill>
                  <a:prstClr val="black"/>
                </a:solidFill>
                <a:effectLst/>
                <a:uLnTx/>
                <a:uFillTx/>
                <a:latin typeface="Meiryo UI"/>
                <a:ea typeface="Meiryo UI"/>
                <a:cs typeface="+mj-cs"/>
              </a:rPr>
              <a:t>ver1.0【2021.10】</a:t>
            </a:r>
          </a:p>
        </p:txBody>
      </p:sp>
      <p:sp>
        <p:nvSpPr>
          <p:cNvPr id="12" name="タイトル 5">
            <a:extLst>
              <a:ext uri="{FF2B5EF4-FFF2-40B4-BE49-F238E27FC236}">
                <a16:creationId xmlns:a16="http://schemas.microsoft.com/office/drawing/2014/main" id="{8F97E0D6-6CB9-46B3-996B-760AE949623C}"/>
              </a:ext>
            </a:extLst>
          </p:cNvPr>
          <p:cNvSpPr txBox="1">
            <a:spLocks/>
          </p:cNvSpPr>
          <p:nvPr/>
        </p:nvSpPr>
        <p:spPr bwMode="auto">
          <a:xfrm>
            <a:off x="6277054" y="3600752"/>
            <a:ext cx="3396474" cy="47705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取 引 履 歴　 </a:t>
            </a:r>
            <a:r>
              <a:rPr lang="ja-JP" altLang="en-US" sz="900" kern="0" dirty="0">
                <a:solidFill>
                  <a:srgbClr val="0070C0"/>
                </a:solidFill>
                <a:latin typeface="Meiryo UI"/>
                <a:ea typeface="Meiryo UI"/>
              </a:rPr>
              <a:t>：</a:t>
            </a:r>
            <a:r>
              <a:rPr kumimoji="1" lang="ja-JP" altLang="en-US" sz="900" b="0" i="0" u="none" strike="noStrike" kern="0" cap="none" spc="0" normalizeH="0" baseline="0" noProof="0" dirty="0">
                <a:ln>
                  <a:noFill/>
                </a:ln>
                <a:solidFill>
                  <a:srgbClr val="0070C0"/>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ユーザーからの支払い（売上）や売上キャンセル</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現金キャンセル：</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現金精算での売上の取消し</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800" b="0" i="0" u="none" strike="noStrike" kern="0" cap="none" spc="0" normalizeH="0" baseline="0" noProof="0" dirty="0">
                <a:ln>
                  <a:noFill/>
                </a:ln>
                <a:solidFill>
                  <a:srgbClr val="FF0000"/>
                </a:solidFill>
                <a:effectLst/>
                <a:uLnTx/>
                <a:uFillTx/>
                <a:latin typeface="Meiryo UI"/>
                <a:ea typeface="Meiryo UI"/>
                <a:cs typeface="+mj-cs"/>
              </a:rPr>
              <a:t>上記以外の取引種別は、今後の機能拡張に応じて利用予定です。</a:t>
            </a:r>
            <a:endParaRPr kumimoji="1" lang="en-US" altLang="ja-JP" sz="800" b="0" i="0" u="none" strike="noStrike" kern="0" cap="none" spc="0" normalizeH="0" baseline="0" noProof="0" dirty="0">
              <a:ln>
                <a:noFill/>
              </a:ln>
              <a:solidFill>
                <a:srgbClr val="FF0000"/>
              </a:solidFill>
              <a:effectLst/>
              <a:uLnTx/>
              <a:uFillTx/>
              <a:latin typeface="Meiryo UI"/>
              <a:ea typeface="Meiryo UI"/>
              <a:cs typeface="+mj-cs"/>
            </a:endParaRPr>
          </a:p>
        </p:txBody>
      </p:sp>
      <p:pic>
        <p:nvPicPr>
          <p:cNvPr id="13" name="Picture 2" descr="「注意 アイコン」の画像検索結果">
            <a:extLst>
              <a:ext uri="{FF2B5EF4-FFF2-40B4-BE49-F238E27FC236}">
                <a16:creationId xmlns:a16="http://schemas.microsoft.com/office/drawing/2014/main" id="{5159ADCF-5356-47F0-BDEA-6FA556103A9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55069" y="3288665"/>
            <a:ext cx="204912" cy="204410"/>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94B21897-04D1-4A96-9827-4661FA8D6308}"/>
              </a:ext>
            </a:extLst>
          </p:cNvPr>
          <p:cNvSpPr/>
          <p:nvPr/>
        </p:nvSpPr>
        <p:spPr bwMode="auto">
          <a:xfrm>
            <a:off x="1384919" y="3825845"/>
            <a:ext cx="4156731" cy="565000"/>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cxnSp>
        <p:nvCxnSpPr>
          <p:cNvPr id="15" name="カギ線コネクタ 11">
            <a:extLst>
              <a:ext uri="{FF2B5EF4-FFF2-40B4-BE49-F238E27FC236}">
                <a16:creationId xmlns:a16="http://schemas.microsoft.com/office/drawing/2014/main" id="{0C9A70D0-8A64-4B1C-B88C-BCC4CA38FDF2}"/>
              </a:ext>
            </a:extLst>
          </p:cNvPr>
          <p:cNvCxnSpPr>
            <a:cxnSpLocks/>
          </p:cNvCxnSpPr>
          <p:nvPr/>
        </p:nvCxnSpPr>
        <p:spPr bwMode="auto">
          <a:xfrm rot="16200000" flipH="1">
            <a:off x="1461525" y="4681775"/>
            <a:ext cx="1060415" cy="516764"/>
          </a:xfrm>
          <a:prstGeom prst="bentConnector3">
            <a:avLst>
              <a:gd name="adj1" fmla="val 100096"/>
            </a:avLst>
          </a:prstGeom>
          <a:solidFill>
            <a:schemeClr val="accent1"/>
          </a:solidFill>
          <a:ln w="38100" cap="flat" cmpd="sng" algn="ctr">
            <a:solidFill>
              <a:srgbClr val="0070C0"/>
            </a:solidFill>
            <a:prstDash val="solid"/>
            <a:round/>
            <a:headEnd type="none" w="med" len="med"/>
            <a:tailEnd type="triangle"/>
          </a:ln>
          <a:effectLst/>
        </p:spPr>
      </p:cxnSp>
      <p:sp>
        <p:nvSpPr>
          <p:cNvPr id="16" name="正方形/長方形 15">
            <a:extLst>
              <a:ext uri="{FF2B5EF4-FFF2-40B4-BE49-F238E27FC236}">
                <a16:creationId xmlns:a16="http://schemas.microsoft.com/office/drawing/2014/main" id="{07563B9B-8CD3-4758-B005-7608C5732FF6}"/>
              </a:ext>
            </a:extLst>
          </p:cNvPr>
          <p:cNvSpPr/>
          <p:nvPr/>
        </p:nvSpPr>
        <p:spPr bwMode="auto">
          <a:xfrm>
            <a:off x="2304584" y="4648789"/>
            <a:ext cx="2868307" cy="482402"/>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明細書・計算書を</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PDF</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ファイルにて出力ができます。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「種別」や「対象の日付」での絞り込みが可能です。</a:t>
            </a:r>
          </a:p>
        </p:txBody>
      </p:sp>
      <p:sp>
        <p:nvSpPr>
          <p:cNvPr id="17" name="角丸四角形 32">
            <a:extLst>
              <a:ext uri="{FF2B5EF4-FFF2-40B4-BE49-F238E27FC236}">
                <a16:creationId xmlns:a16="http://schemas.microsoft.com/office/drawing/2014/main" id="{23667DCD-1D45-452A-86C8-9D204AAF5C1F}"/>
              </a:ext>
            </a:extLst>
          </p:cNvPr>
          <p:cNvSpPr/>
          <p:nvPr/>
        </p:nvSpPr>
        <p:spPr bwMode="auto">
          <a:xfrm>
            <a:off x="2250114" y="5188071"/>
            <a:ext cx="3505414" cy="1281533"/>
          </a:xfrm>
          <a:prstGeom prst="roundRect">
            <a:avLst>
              <a:gd name="adj" fmla="val 5452"/>
            </a:avLst>
          </a:prstGeom>
          <a:no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8" name="タイトル 5">
            <a:extLst>
              <a:ext uri="{FF2B5EF4-FFF2-40B4-BE49-F238E27FC236}">
                <a16:creationId xmlns:a16="http://schemas.microsoft.com/office/drawing/2014/main" id="{9AA1908A-FAA7-4217-B94F-D3C970B4D4BF}"/>
              </a:ext>
            </a:extLst>
          </p:cNvPr>
          <p:cNvSpPr txBox="1">
            <a:spLocks/>
          </p:cNvSpPr>
          <p:nvPr/>
        </p:nvSpPr>
        <p:spPr bwMode="auto">
          <a:xfrm>
            <a:off x="1961290" y="5273758"/>
            <a:ext cx="3551248" cy="3077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srgbClr val="FF0000"/>
                </a:solidFill>
                <a:effectLst/>
                <a:uLnTx/>
                <a:uFillTx/>
                <a:latin typeface="Meiryo UI"/>
                <a:ea typeface="Tsukushi A Round Gothic Bold" panose="02020400000000000000" pitchFamily="18" charset="-128"/>
                <a:cs typeface="+mj-cs"/>
              </a:rPr>
              <a:t>「ぎふ旅コイン」での種別</a:t>
            </a:r>
            <a:endParaRPr kumimoji="1" lang="en-US" altLang="ja-JP" sz="1100" b="1" i="0" u="none" strike="noStrike" kern="0" cap="none" spc="0" normalizeH="0" baseline="0" noProof="0" dirty="0">
              <a:ln>
                <a:noFill/>
              </a:ln>
              <a:solidFill>
                <a:srgbClr val="FF0000"/>
              </a:solidFill>
              <a:effectLst/>
              <a:uLnTx/>
              <a:uFillTx/>
              <a:latin typeface="Meiryo UI"/>
              <a:ea typeface="Tsukushi A Round Gothic Bold" panose="02020400000000000000" pitchFamily="18"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1" i="0" u="none" strike="noStrike" kern="0" cap="none" spc="0" normalizeH="0" baseline="0" noProof="0" dirty="0">
                <a:ln>
                  <a:noFill/>
                </a:ln>
                <a:solidFill>
                  <a:prstClr val="black"/>
                </a:solidFill>
                <a:effectLst/>
                <a:uLnTx/>
                <a:uFillTx/>
                <a:latin typeface="Meiryo UI"/>
                <a:ea typeface="Meiryo UI"/>
                <a:cs typeface="+mj-cs"/>
              </a:rPr>
              <a:t>ver1.0【2021.10】</a:t>
            </a:r>
          </a:p>
        </p:txBody>
      </p:sp>
      <p:pic>
        <p:nvPicPr>
          <p:cNvPr id="20" name="Picture 2" descr="「注意 アイコン」の画像検索結果">
            <a:extLst>
              <a:ext uri="{FF2B5EF4-FFF2-40B4-BE49-F238E27FC236}">
                <a16:creationId xmlns:a16="http://schemas.microsoft.com/office/drawing/2014/main" id="{6C3EC715-2BDD-4ACF-BB93-A224E1C555B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60842" y="5273758"/>
            <a:ext cx="204912" cy="204410"/>
          </a:xfrm>
          <a:prstGeom prst="rect">
            <a:avLst/>
          </a:prstGeom>
          <a:noFill/>
          <a:extLst>
            <a:ext uri="{909E8E84-426E-40DD-AFC4-6F175D3DCCD1}">
              <a14:hiddenFill xmlns:a14="http://schemas.microsoft.com/office/drawing/2010/main">
                <a:solidFill>
                  <a:srgbClr val="FFFFFF"/>
                </a:solidFill>
              </a14:hiddenFill>
            </a:ext>
          </a:extLst>
        </p:spPr>
      </p:pic>
      <p:sp>
        <p:nvSpPr>
          <p:cNvPr id="23" name="正方形/長方形 22">
            <a:extLst>
              <a:ext uri="{FF2B5EF4-FFF2-40B4-BE49-F238E27FC236}">
                <a16:creationId xmlns:a16="http://schemas.microsoft.com/office/drawing/2014/main" id="{93D86833-713D-4AC5-BE55-71FDE240767B}"/>
              </a:ext>
            </a:extLst>
          </p:cNvPr>
          <p:cNvSpPr/>
          <p:nvPr/>
        </p:nvSpPr>
        <p:spPr>
          <a:xfrm>
            <a:off x="109418" y="878227"/>
            <a:ext cx="9677539" cy="5722642"/>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4" name="正方形/長方形 23">
            <a:extLst>
              <a:ext uri="{FF2B5EF4-FFF2-40B4-BE49-F238E27FC236}">
                <a16:creationId xmlns:a16="http://schemas.microsoft.com/office/drawing/2014/main" id="{CB767C51-4257-4F48-9C11-181D8FA137FF}"/>
              </a:ext>
            </a:extLst>
          </p:cNvPr>
          <p:cNvSpPr/>
          <p:nvPr/>
        </p:nvSpPr>
        <p:spPr>
          <a:xfrm>
            <a:off x="0" y="-14634"/>
            <a:ext cx="9906000" cy="448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
        <p:nvSpPr>
          <p:cNvPr id="21" name="正方形/長方形 20">
            <a:extLst>
              <a:ext uri="{FF2B5EF4-FFF2-40B4-BE49-F238E27FC236}">
                <a16:creationId xmlns:a16="http://schemas.microsoft.com/office/drawing/2014/main" id="{B6D9A7AB-CFB8-2794-168F-B4977CE7F501}"/>
              </a:ext>
            </a:extLst>
          </p:cNvPr>
          <p:cNvSpPr/>
          <p:nvPr/>
        </p:nvSpPr>
        <p:spPr bwMode="auto">
          <a:xfrm>
            <a:off x="186470" y="909966"/>
            <a:ext cx="5425378" cy="309274"/>
          </a:xfrm>
          <a:prstGeom prst="rect">
            <a:avLst/>
          </a:prstGeom>
          <a:solidFill>
            <a:srgbClr val="10B5EB">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♦決算システム利用料・振込金額の確認ができます。</a:t>
            </a:r>
          </a:p>
        </p:txBody>
      </p:sp>
      <p:pic>
        <p:nvPicPr>
          <p:cNvPr id="25" name="図 24">
            <a:extLst>
              <a:ext uri="{FF2B5EF4-FFF2-40B4-BE49-F238E27FC236}">
                <a16:creationId xmlns:a16="http://schemas.microsoft.com/office/drawing/2014/main" id="{37F74133-A28E-FE45-F0AE-04B108591C9C}"/>
              </a:ext>
            </a:extLst>
          </p:cNvPr>
          <p:cNvPicPr>
            <a:picLocks noChangeAspect="1"/>
          </p:cNvPicPr>
          <p:nvPr/>
        </p:nvPicPr>
        <p:blipFill>
          <a:blip r:embed="rId4">
            <a:extLst>
              <a:ext uri="{28A0092B-C50C-407E-A947-70E740481C1C}">
                <a14:useLocalDpi xmlns:a14="http://schemas.microsoft.com/office/drawing/2010/main" val="0"/>
              </a:ext>
            </a:extLst>
          </a:blip>
          <a:srcRect b="47935"/>
          <a:stretch/>
        </p:blipFill>
        <p:spPr>
          <a:xfrm>
            <a:off x="280873" y="1233405"/>
            <a:ext cx="4809201" cy="1091298"/>
          </a:xfrm>
          <a:prstGeom prst="rect">
            <a:avLst/>
          </a:prstGeom>
        </p:spPr>
      </p:pic>
      <p:sp>
        <p:nvSpPr>
          <p:cNvPr id="27" name="楕円 26">
            <a:extLst>
              <a:ext uri="{FF2B5EF4-FFF2-40B4-BE49-F238E27FC236}">
                <a16:creationId xmlns:a16="http://schemas.microsoft.com/office/drawing/2014/main" id="{E44A42DA-DA46-068C-AF77-B879A5FEA983}"/>
              </a:ext>
            </a:extLst>
          </p:cNvPr>
          <p:cNvSpPr/>
          <p:nvPr/>
        </p:nvSpPr>
        <p:spPr>
          <a:xfrm>
            <a:off x="238400" y="1762583"/>
            <a:ext cx="752200" cy="4300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1ECF602C-33B9-1A0A-3D69-63E8C9D11B32}"/>
              </a:ext>
            </a:extLst>
          </p:cNvPr>
          <p:cNvSpPr/>
          <p:nvPr/>
        </p:nvSpPr>
        <p:spPr>
          <a:xfrm>
            <a:off x="238400" y="4090554"/>
            <a:ext cx="634602" cy="3092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86A473EE-4712-C9D9-61A4-48A47F1B30AF}"/>
              </a:ext>
            </a:extLst>
          </p:cNvPr>
          <p:cNvSpPr/>
          <p:nvPr/>
        </p:nvSpPr>
        <p:spPr bwMode="auto">
          <a:xfrm>
            <a:off x="2685473" y="1524031"/>
            <a:ext cx="1387763" cy="477104"/>
          </a:xfrm>
          <a:prstGeom prst="rect">
            <a:avLst/>
          </a:prstGeom>
          <a:solidFill>
            <a:schemeClr val="accent3">
              <a:lumMod val="20000"/>
              <a:lumOff val="80000"/>
              <a:alpha val="7059"/>
            </a:schemeClr>
          </a:solidFill>
          <a:ln w="28575">
            <a:solidFill>
              <a:srgbClr val="0070C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42" name="正方形/長方形 41">
            <a:extLst>
              <a:ext uri="{FF2B5EF4-FFF2-40B4-BE49-F238E27FC236}">
                <a16:creationId xmlns:a16="http://schemas.microsoft.com/office/drawing/2014/main" id="{0BE079C5-48FE-E8E9-D2EF-690D34ED3E9A}"/>
              </a:ext>
            </a:extLst>
          </p:cNvPr>
          <p:cNvSpPr/>
          <p:nvPr/>
        </p:nvSpPr>
        <p:spPr bwMode="auto">
          <a:xfrm>
            <a:off x="5241812" y="1519703"/>
            <a:ext cx="4454490" cy="570127"/>
          </a:xfrm>
          <a:prstGeom prst="rect">
            <a:avLst/>
          </a:prstGeom>
          <a:solidFill>
            <a:srgbClr val="CCECFF">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a:ea typeface="Meiryo UI"/>
              </a:rPr>
              <a:t>払い戻しコイン数・決済システム利用料（消費税）・振込金額が確認できます。</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9299836" y="6469611"/>
            <a:ext cx="487121"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12</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6" name="正方形/長方形 5">
            <a:extLst>
              <a:ext uri="{FF2B5EF4-FFF2-40B4-BE49-F238E27FC236}">
                <a16:creationId xmlns:a16="http://schemas.microsoft.com/office/drawing/2014/main" id="{B254F946-0FF1-472C-BE54-7D3950682683}"/>
              </a:ext>
            </a:extLst>
          </p:cNvPr>
          <p:cNvSpPr/>
          <p:nvPr/>
        </p:nvSpPr>
        <p:spPr bwMode="auto">
          <a:xfrm>
            <a:off x="186470" y="2587939"/>
            <a:ext cx="5425378" cy="309274"/>
          </a:xfrm>
          <a:prstGeom prst="rect">
            <a:avLst/>
          </a:prstGeom>
          <a:solidFill>
            <a:srgbClr val="10B5EB">
              <a:alpha val="49412"/>
            </a:srgbClr>
          </a:solidFill>
          <a:ln w="12700">
            <a:no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♦取引データの出力（</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CSV</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）、明細書（</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PDF</a:t>
            </a: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）の出力ができます。</a:t>
            </a:r>
          </a:p>
        </p:txBody>
      </p:sp>
      <p:cxnSp>
        <p:nvCxnSpPr>
          <p:cNvPr id="22" name="直線矢印コネクタ 21">
            <a:extLst>
              <a:ext uri="{FF2B5EF4-FFF2-40B4-BE49-F238E27FC236}">
                <a16:creationId xmlns:a16="http://schemas.microsoft.com/office/drawing/2014/main" id="{3A115772-ADE8-634F-4539-1D3750DD5B17}"/>
              </a:ext>
            </a:extLst>
          </p:cNvPr>
          <p:cNvCxnSpPr>
            <a:cxnSpLocks/>
            <a:endCxn id="42" idx="1"/>
          </p:cNvCxnSpPr>
          <p:nvPr/>
        </p:nvCxnSpPr>
        <p:spPr bwMode="auto">
          <a:xfrm>
            <a:off x="4073236" y="1804766"/>
            <a:ext cx="1168576" cy="1"/>
          </a:xfrm>
          <a:prstGeom prst="straightConnector1">
            <a:avLst/>
          </a:prstGeom>
          <a:solidFill>
            <a:schemeClr val="accent1"/>
          </a:solidFill>
          <a:ln w="38100" cap="flat" cmpd="sng" algn="ctr">
            <a:solidFill>
              <a:srgbClr val="0070C0"/>
            </a:solidFill>
            <a:prstDash val="solid"/>
            <a:round/>
            <a:headEnd type="none" w="med" len="med"/>
            <a:tailEnd type="triangle"/>
          </a:ln>
          <a:effectLst/>
        </p:spPr>
      </p:cxnSp>
      <p:sp>
        <p:nvSpPr>
          <p:cNvPr id="32" name="タイトル 5">
            <a:extLst>
              <a:ext uri="{FF2B5EF4-FFF2-40B4-BE49-F238E27FC236}">
                <a16:creationId xmlns:a16="http://schemas.microsoft.com/office/drawing/2014/main" id="{336C8EB1-4FFB-9142-1E49-8ACA983D7F03}"/>
              </a:ext>
            </a:extLst>
          </p:cNvPr>
          <p:cNvSpPr txBox="1">
            <a:spLocks/>
          </p:cNvSpPr>
          <p:nvPr/>
        </p:nvSpPr>
        <p:spPr bwMode="auto">
          <a:xfrm>
            <a:off x="2330163" y="5630489"/>
            <a:ext cx="3396474" cy="83099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900" kern="0" dirty="0">
                <a:solidFill>
                  <a:srgbClr val="0070C0"/>
                </a:solidFill>
                <a:latin typeface="Meiryo UI"/>
                <a:ea typeface="Meiryo UI"/>
              </a:rPr>
              <a:t>コイン取引明細書</a:t>
            </a: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　</a:t>
            </a:r>
            <a:r>
              <a:rPr lang="ja-JP" altLang="en-US" sz="900" kern="0" dirty="0">
                <a:solidFill>
                  <a:srgbClr val="0070C0"/>
                </a:solidFill>
                <a:latin typeface="Meiryo UI"/>
                <a:ea typeface="Meiryo UI"/>
              </a:rPr>
              <a:t>：</a:t>
            </a:r>
            <a:r>
              <a:rPr kumimoji="1" lang="ja-JP" altLang="en-US" sz="900" b="0" i="0" u="none" strike="noStrike" kern="0" cap="none" spc="0" normalizeH="0" baseline="0" noProof="0" dirty="0">
                <a:ln>
                  <a:noFill/>
                </a:ln>
                <a:solidFill>
                  <a:srgbClr val="0070C0"/>
                </a:solidFill>
                <a:effectLst/>
                <a:uLnTx/>
                <a:uFillTx/>
                <a:latin typeface="Meiryo UI"/>
                <a:ea typeface="Meiryo UI"/>
                <a:cs typeface="+mj-cs"/>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取引履歴（全取引対象）</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1" i="0" u="none" strike="noStrike" kern="0" cap="none" spc="0" normalizeH="0" baseline="0" noProof="0" dirty="0">
                <a:ln>
                  <a:noFill/>
                </a:ln>
                <a:solidFill>
                  <a:srgbClr val="0070C0"/>
                </a:solidFill>
                <a:effectLst/>
                <a:uLnTx/>
                <a:uFillTx/>
                <a:latin typeface="Meiryo UI"/>
                <a:ea typeface="Meiryo UI"/>
                <a:cs typeface="+mj-cs"/>
              </a:rPr>
              <a:t>払戻手数料計算書：</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インボイス登録番号・決済システム利用料の詳細</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　　</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振込月の翌月</a:t>
            </a:r>
            <a:r>
              <a:rPr kumimoji="1" lang="en-US" altLang="ja-JP" sz="900" b="0" i="0" u="none" strike="noStrike" kern="0" cap="none" spc="0" normalizeH="0" baseline="0" noProof="0" dirty="0">
                <a:ln>
                  <a:noFill/>
                </a:ln>
                <a:solidFill>
                  <a:prstClr val="black"/>
                </a:solidFill>
                <a:effectLst/>
                <a:uLnTx/>
                <a:uFillTx/>
                <a:latin typeface="Meiryo UI"/>
                <a:ea typeface="Meiryo UI"/>
                <a:cs typeface="+mj-cs"/>
              </a:rPr>
              <a:t>1</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日より出力可能です。対象月の設定は振込月に設</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lang="ja-JP" altLang="en-US" sz="900" b="0" kern="0" dirty="0">
                <a:solidFill>
                  <a:prstClr val="black"/>
                </a:solidFill>
                <a:latin typeface="Meiryo UI"/>
                <a:ea typeface="Meiryo UI"/>
              </a:rPr>
              <a:t>　　　 </a:t>
            </a:r>
            <a:r>
              <a:rPr kumimoji="1" lang="ja-JP" altLang="en-US" sz="900" b="0" i="0" u="none" strike="noStrike" kern="0" cap="none" spc="0" normalizeH="0" baseline="0" noProof="0" dirty="0">
                <a:ln>
                  <a:noFill/>
                </a:ln>
                <a:solidFill>
                  <a:prstClr val="black"/>
                </a:solidFill>
                <a:effectLst/>
                <a:uLnTx/>
                <a:uFillTx/>
                <a:latin typeface="Meiryo UI"/>
                <a:ea typeface="Meiryo UI"/>
                <a:cs typeface="+mj-cs"/>
              </a:rPr>
              <a:t>定してください。</a:t>
            </a:r>
            <a:endParaRPr kumimoji="1" lang="en-US" altLang="ja-JP" sz="9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00000"/>
              </a:lnSpc>
              <a:spcBef>
                <a:spcPts val="300"/>
              </a:spcBef>
              <a:spcAft>
                <a:spcPct val="0"/>
              </a:spcAft>
              <a:buClrTx/>
              <a:buSzTx/>
              <a:buFontTx/>
              <a:buNone/>
              <a:tabLst/>
              <a:defRPr/>
            </a:pPr>
            <a:r>
              <a:rPr kumimoji="1" lang="en-US" altLang="ja-JP" sz="8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800" b="0" i="0" u="none" strike="noStrike" kern="0" cap="none" spc="0" normalizeH="0" baseline="0" noProof="0" dirty="0">
                <a:ln>
                  <a:noFill/>
                </a:ln>
                <a:solidFill>
                  <a:srgbClr val="FF0000"/>
                </a:solidFill>
                <a:effectLst/>
                <a:uLnTx/>
                <a:uFillTx/>
                <a:latin typeface="Meiryo UI"/>
                <a:ea typeface="Meiryo UI"/>
                <a:cs typeface="+mj-cs"/>
              </a:rPr>
              <a:t>上記以外の取引種別は、今後の機能拡張に応じて利用予定です。</a:t>
            </a:r>
            <a:endParaRPr kumimoji="1" lang="en-US" altLang="ja-JP" sz="800" b="0" i="0" u="none" strike="noStrike" kern="0" cap="none" spc="0" normalizeH="0" baseline="0" noProof="0" dirty="0">
              <a:ln>
                <a:noFill/>
              </a:ln>
              <a:solidFill>
                <a:srgbClr val="FF0000"/>
              </a:solidFill>
              <a:effectLst/>
              <a:uLnTx/>
              <a:uFillTx/>
              <a:latin typeface="Meiryo UI"/>
              <a:ea typeface="Meiryo UI"/>
              <a:cs typeface="+mj-cs"/>
            </a:endParaRPr>
          </a:p>
        </p:txBody>
      </p:sp>
      <p:pic>
        <p:nvPicPr>
          <p:cNvPr id="45" name="図 44">
            <a:extLst>
              <a:ext uri="{FF2B5EF4-FFF2-40B4-BE49-F238E27FC236}">
                <a16:creationId xmlns:a16="http://schemas.microsoft.com/office/drawing/2014/main" id="{3C3B7559-1B8A-7D36-42F5-948DF9B1A5DA}"/>
              </a:ext>
            </a:extLst>
          </p:cNvPr>
          <p:cNvPicPr>
            <a:picLocks noChangeAspect="1"/>
          </p:cNvPicPr>
          <p:nvPr/>
        </p:nvPicPr>
        <p:blipFill>
          <a:blip r:embed="rId5"/>
          <a:stretch>
            <a:fillRect/>
          </a:stretch>
        </p:blipFill>
        <p:spPr>
          <a:xfrm>
            <a:off x="5968564" y="4457920"/>
            <a:ext cx="3214546" cy="2040495"/>
          </a:xfrm>
          <a:prstGeom prst="rect">
            <a:avLst/>
          </a:prstGeom>
        </p:spPr>
      </p:pic>
      <p:sp>
        <p:nvSpPr>
          <p:cNvPr id="46" name="テキスト ボックス 45">
            <a:extLst>
              <a:ext uri="{FF2B5EF4-FFF2-40B4-BE49-F238E27FC236}">
                <a16:creationId xmlns:a16="http://schemas.microsoft.com/office/drawing/2014/main" id="{5A99B8DA-2501-7ED4-E304-D3ABD0F27D89}"/>
              </a:ext>
            </a:extLst>
          </p:cNvPr>
          <p:cNvSpPr txBox="1"/>
          <p:nvPr/>
        </p:nvSpPr>
        <p:spPr>
          <a:xfrm>
            <a:off x="6976935" y="4281969"/>
            <a:ext cx="1319474" cy="215444"/>
          </a:xfrm>
          <a:prstGeom prst="rect">
            <a:avLst/>
          </a:prstGeom>
          <a:noFill/>
        </p:spPr>
        <p:txBody>
          <a:bodyPr wrap="square" rtlCol="0">
            <a:spAutoFit/>
          </a:bodyPr>
          <a:lstStyle/>
          <a:p>
            <a:r>
              <a:rPr lang="en-US" altLang="ja-JP" sz="800" dirty="0"/>
              <a:t>【</a:t>
            </a:r>
            <a:r>
              <a:rPr kumimoji="1" lang="ja-JP" altLang="en-US" sz="800" dirty="0"/>
              <a:t>払戻手数料計算書</a:t>
            </a:r>
            <a:r>
              <a:rPr lang="en-US" altLang="ja-JP" sz="800" dirty="0"/>
              <a:t>(</a:t>
            </a:r>
            <a:r>
              <a:rPr kumimoji="1" lang="ja-JP" altLang="en-US" sz="800" dirty="0"/>
              <a:t>例</a:t>
            </a:r>
            <a:r>
              <a:rPr lang="en-US" altLang="ja-JP" sz="800" dirty="0"/>
              <a:t>)</a:t>
            </a:r>
            <a:r>
              <a:rPr kumimoji="1" lang="en-US" altLang="ja-JP" sz="800" dirty="0"/>
              <a:t>】</a:t>
            </a:r>
            <a:endParaRPr kumimoji="1" lang="ja-JP" altLang="en-US" sz="800" dirty="0"/>
          </a:p>
        </p:txBody>
      </p:sp>
    </p:spTree>
    <p:extLst>
      <p:ext uri="{BB962C8B-B14F-4D97-AF65-F5344CB8AC3E}">
        <p14:creationId xmlns:p14="http://schemas.microsoft.com/office/powerpoint/2010/main" val="1409114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B87D6A5-CA25-441E-998E-1197259243A4}"/>
              </a:ext>
            </a:extLst>
          </p:cNvPr>
          <p:cNvSpPr/>
          <p:nvPr/>
        </p:nvSpPr>
        <p:spPr>
          <a:xfrm>
            <a:off x="6437497" y="6591674"/>
            <a:ext cx="3349460" cy="232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a:solidFill>
                  <a:sysClr val="windowText" lastClr="000000"/>
                </a:solidFill>
              </a:rPr>
              <a:t>©</a:t>
            </a:r>
            <a:r>
              <a:rPr kumimoji="1" lang="ja-JP" altLang="en-US" sz="1050" dirty="0">
                <a:solidFill>
                  <a:sysClr val="windowText" lastClr="000000"/>
                </a:solidFill>
              </a:rPr>
              <a:t>岐阜県　清流の国ぎふ・ミナモ　＃</a:t>
            </a:r>
            <a:r>
              <a:rPr kumimoji="1" lang="en-US" altLang="ja-JP" sz="1050" dirty="0">
                <a:solidFill>
                  <a:sysClr val="windowText" lastClr="000000"/>
                </a:solidFill>
              </a:rPr>
              <a:t>1025</a:t>
            </a:r>
            <a:endParaRPr kumimoji="1" lang="ja-JP" altLang="en-US" sz="1050" dirty="0">
              <a:solidFill>
                <a:sysClr val="windowText" lastClr="000000"/>
              </a:solidFill>
            </a:endParaRPr>
          </a:p>
        </p:txBody>
      </p:sp>
      <p:grpSp>
        <p:nvGrpSpPr>
          <p:cNvPr id="5" name="グループ化 4">
            <a:extLst>
              <a:ext uri="{FF2B5EF4-FFF2-40B4-BE49-F238E27FC236}">
                <a16:creationId xmlns:a16="http://schemas.microsoft.com/office/drawing/2014/main" id="{887B0E09-D825-2906-BA3B-E1C7A0B09CEC}"/>
              </a:ext>
            </a:extLst>
          </p:cNvPr>
          <p:cNvGrpSpPr/>
          <p:nvPr/>
        </p:nvGrpSpPr>
        <p:grpSpPr>
          <a:xfrm>
            <a:off x="202396" y="255879"/>
            <a:ext cx="9501207" cy="6335795"/>
            <a:chOff x="285750" y="194310"/>
            <a:chExt cx="9501207" cy="6335795"/>
          </a:xfrm>
        </p:grpSpPr>
        <p:sp>
          <p:nvSpPr>
            <p:cNvPr id="10" name="正方形/長方形 9">
              <a:extLst>
                <a:ext uri="{FF2B5EF4-FFF2-40B4-BE49-F238E27FC236}">
                  <a16:creationId xmlns:a16="http://schemas.microsoft.com/office/drawing/2014/main" id="{E822C00E-C71B-4E73-A043-A2C03DF250C2}"/>
                </a:ext>
              </a:extLst>
            </p:cNvPr>
            <p:cNvSpPr/>
            <p:nvPr/>
          </p:nvSpPr>
          <p:spPr>
            <a:xfrm>
              <a:off x="285750" y="194310"/>
              <a:ext cx="9501207" cy="633579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60ED08-5517-4C73-A73E-01B5CAA6AF3C}"/>
                </a:ext>
              </a:extLst>
            </p:cNvPr>
            <p:cNvSpPr/>
            <p:nvPr/>
          </p:nvSpPr>
          <p:spPr>
            <a:xfrm>
              <a:off x="1804451" y="4996847"/>
              <a:ext cx="6481218" cy="135421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DA097318-6BA3-49B1-B0B6-3E4CD564A242}"/>
                </a:ext>
              </a:extLst>
            </p:cNvPr>
            <p:cNvSpPr/>
            <p:nvPr/>
          </p:nvSpPr>
          <p:spPr>
            <a:xfrm>
              <a:off x="1795744" y="4082262"/>
              <a:ext cx="6481218" cy="459851"/>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rPr>
                <a:t>お問い合わせ</a:t>
              </a:r>
            </a:p>
          </p:txBody>
        </p:sp>
        <p:sp>
          <p:nvSpPr>
            <p:cNvPr id="13" name="テキスト ボックス 12">
              <a:extLst>
                <a:ext uri="{FF2B5EF4-FFF2-40B4-BE49-F238E27FC236}">
                  <a16:creationId xmlns:a16="http://schemas.microsoft.com/office/drawing/2014/main" id="{CDC1C999-C7AE-4140-A2E8-84CD9DB8B547}"/>
                </a:ext>
              </a:extLst>
            </p:cNvPr>
            <p:cNvSpPr txBox="1"/>
            <p:nvPr/>
          </p:nvSpPr>
          <p:spPr>
            <a:xfrm>
              <a:off x="3834526" y="4809010"/>
              <a:ext cx="2478474" cy="369332"/>
            </a:xfrm>
            <a:prstGeom prst="rect">
              <a:avLst/>
            </a:prstGeom>
            <a:solidFill>
              <a:schemeClr val="bg1"/>
            </a:solidFill>
          </p:spPr>
          <p:txBody>
            <a:bodyPr wrap="square" rtlCol="0">
              <a:spAutoFit/>
            </a:bodyPr>
            <a:lstStyle/>
            <a:p>
              <a:pPr algn="ctr"/>
              <a:r>
                <a:rPr lang="ja-JP" altLang="en-US" sz="1800" b="1" dirty="0">
                  <a:solidFill>
                    <a:schemeClr val="tx1">
                      <a:lumMod val="85000"/>
                      <a:lumOff val="15000"/>
                    </a:schemeClr>
                  </a:solidFill>
                </a:rPr>
                <a:t>ぎふ旅コイン事務局</a:t>
              </a:r>
              <a:endParaRPr lang="en-US" altLang="ja-JP" sz="1800" b="1" dirty="0">
                <a:solidFill>
                  <a:schemeClr val="tx1">
                    <a:lumMod val="85000"/>
                    <a:lumOff val="15000"/>
                  </a:schemeClr>
                </a:solidFill>
              </a:endParaRPr>
            </a:p>
          </p:txBody>
        </p:sp>
        <p:sp>
          <p:nvSpPr>
            <p:cNvPr id="14" name="テキスト ボックス 13">
              <a:extLst>
                <a:ext uri="{FF2B5EF4-FFF2-40B4-BE49-F238E27FC236}">
                  <a16:creationId xmlns:a16="http://schemas.microsoft.com/office/drawing/2014/main" id="{8CBEE37C-55B1-44F4-9298-B0325F51211B}"/>
                </a:ext>
              </a:extLst>
            </p:cNvPr>
            <p:cNvSpPr txBox="1"/>
            <p:nvPr/>
          </p:nvSpPr>
          <p:spPr>
            <a:xfrm>
              <a:off x="1833154" y="5181514"/>
              <a:ext cx="6481218" cy="1109791"/>
            </a:xfrm>
            <a:prstGeom prst="rect">
              <a:avLst/>
            </a:prstGeom>
            <a:noFill/>
          </p:spPr>
          <p:txBody>
            <a:bodyPr wrap="square" rtlCol="0">
              <a:spAutoFit/>
            </a:bodyPr>
            <a:lstStyle/>
            <a:p>
              <a:r>
                <a:rPr lang="en-US" altLang="ja-JP" dirty="0">
                  <a:solidFill>
                    <a:schemeClr val="tx1">
                      <a:lumMod val="85000"/>
                      <a:lumOff val="15000"/>
                    </a:schemeClr>
                  </a:solidFill>
                </a:rPr>
                <a:t>TEL</a:t>
              </a:r>
              <a:r>
                <a:rPr lang="ja-JP" altLang="en-US" dirty="0">
                  <a:solidFill>
                    <a:schemeClr val="tx1">
                      <a:lumMod val="85000"/>
                      <a:lumOff val="15000"/>
                    </a:schemeClr>
                  </a:solidFill>
                </a:rPr>
                <a:t>：</a:t>
              </a:r>
              <a:r>
                <a:rPr lang="en-US" altLang="ja-JP" b="1" dirty="0">
                  <a:solidFill>
                    <a:srgbClr val="201F1E"/>
                  </a:solidFill>
                  <a:ea typeface="游ゴシック" panose="020B0400000000000000" pitchFamily="50" charset="-128"/>
                  <a:cs typeface="Calibri" panose="020F0502020204030204" pitchFamily="34" charset="0"/>
                </a:rPr>
                <a:t>058-266-7025</a:t>
              </a:r>
            </a:p>
            <a:p>
              <a:r>
                <a:rPr lang="ja-JP" altLang="en-US" kern="0" dirty="0">
                  <a:solidFill>
                    <a:schemeClr val="tx1">
                      <a:lumMod val="85000"/>
                      <a:lumOff val="15000"/>
                    </a:schemeClr>
                  </a:solidFill>
                  <a:cs typeface="GothicMB101Pro-Medium"/>
                </a:rPr>
                <a:t>受付時間：</a:t>
              </a:r>
              <a:r>
                <a:rPr lang="en-US" altLang="ja-JP" kern="0" dirty="0">
                  <a:solidFill>
                    <a:schemeClr val="tx1">
                      <a:lumMod val="85000"/>
                      <a:lumOff val="15000"/>
                    </a:schemeClr>
                  </a:solidFill>
                  <a:cs typeface="GothicMB101Pro-Medium"/>
                </a:rPr>
                <a:t>10</a:t>
              </a:r>
              <a:r>
                <a:rPr lang="ja-JP" altLang="en-US" kern="0" dirty="0">
                  <a:solidFill>
                    <a:schemeClr val="tx1">
                      <a:lumMod val="85000"/>
                      <a:lumOff val="15000"/>
                    </a:schemeClr>
                  </a:solidFill>
                  <a:cs typeface="GothicMB101Pro-Medium"/>
                </a:rPr>
                <a:t>時</a:t>
              </a:r>
              <a:r>
                <a:rPr lang="en-US" altLang="ja-JP" kern="0" dirty="0">
                  <a:solidFill>
                    <a:schemeClr val="tx1">
                      <a:lumMod val="85000"/>
                      <a:lumOff val="15000"/>
                    </a:schemeClr>
                  </a:solidFill>
                  <a:cs typeface="GothicMB101Pro-Medium"/>
                </a:rPr>
                <a:t>〜17</a:t>
              </a:r>
              <a:r>
                <a:rPr lang="ja-JP" altLang="en-US" kern="0" dirty="0">
                  <a:solidFill>
                    <a:schemeClr val="tx1">
                      <a:lumMod val="85000"/>
                      <a:lumOff val="15000"/>
                    </a:schemeClr>
                  </a:solidFill>
                  <a:cs typeface="GothicMB101Pro-Medium"/>
                </a:rPr>
                <a:t>時（土日祝</a:t>
              </a:r>
              <a:r>
                <a:rPr lang="ja-JP" altLang="en-US" kern="0" dirty="0">
                  <a:cs typeface="GothicMB101Pro-Medium"/>
                </a:rPr>
                <a:t>及び</a:t>
              </a:r>
              <a:r>
                <a:rPr lang="en-US" altLang="ja-JP" kern="0" dirty="0">
                  <a:cs typeface="GothicMB101Pro-Medium"/>
                </a:rPr>
                <a:t>12/28</a:t>
              </a:r>
              <a:r>
                <a:rPr lang="ja-JP" altLang="en-US" kern="0" dirty="0">
                  <a:cs typeface="GothicMB101Pro-Medium"/>
                </a:rPr>
                <a:t>～</a:t>
              </a:r>
              <a:r>
                <a:rPr lang="en-US" altLang="ja-JP" kern="0" dirty="0">
                  <a:cs typeface="GothicMB101Pro-Medium"/>
                </a:rPr>
                <a:t>1/3</a:t>
              </a:r>
              <a:r>
                <a:rPr lang="ja-JP" altLang="en-US" kern="0" dirty="0">
                  <a:solidFill>
                    <a:schemeClr val="tx1">
                      <a:lumMod val="85000"/>
                      <a:lumOff val="15000"/>
                    </a:schemeClr>
                  </a:solidFill>
                  <a:cs typeface="GothicMB101Pro-Medium"/>
                </a:rPr>
                <a:t>は休み）</a:t>
              </a:r>
              <a:endParaRPr lang="en-US" altLang="ja-JP" kern="0" dirty="0">
                <a:solidFill>
                  <a:schemeClr val="tx1">
                    <a:lumMod val="85000"/>
                    <a:lumOff val="15000"/>
                  </a:schemeClr>
                </a:solidFill>
                <a:cs typeface="GothicMB101Pro-Medium"/>
              </a:endParaRPr>
            </a:p>
            <a:p>
              <a:r>
                <a:rPr lang="en-US" altLang="ja-JP" sz="1400" u="sng" kern="0" dirty="0">
                  <a:cs typeface="Times New Roman" panose="02020603050405020304" pitchFamily="18" charset="0"/>
                </a:rPr>
                <a:t>※</a:t>
              </a:r>
              <a:r>
                <a:rPr lang="ja-JP" altLang="en-US" sz="1400" u="sng" kern="0" dirty="0">
                  <a:cs typeface="Times New Roman" panose="02020603050405020304" pitchFamily="18" charset="0"/>
                </a:rPr>
                <a:t>発信料は事業者様負担となります。</a:t>
              </a:r>
              <a:endParaRPr lang="en-US" altLang="ja-JP" sz="1400" u="sng" kern="0" dirty="0">
                <a:cs typeface="Times New Roman" panose="02020603050405020304" pitchFamily="18" charset="0"/>
              </a:endParaRPr>
            </a:p>
            <a:p>
              <a:r>
                <a:rPr lang="ja-JP" altLang="en-US" kern="0" dirty="0">
                  <a:cs typeface="Times New Roman" panose="02020603050405020304" pitchFamily="18" charset="0"/>
                </a:rPr>
                <a:t>ホームページ：</a:t>
              </a:r>
              <a:r>
                <a:rPr lang="en-US" altLang="ja-JP" kern="0" dirty="0">
                  <a:cs typeface="Times New Roman" panose="02020603050405020304" pitchFamily="18" charset="0"/>
                </a:rPr>
                <a:t>https://www.kankou-gifu.jp/gifutabicoin/</a:t>
              </a:r>
              <a:endParaRPr lang="ja-JP" altLang="en-US" kern="100" dirty="0">
                <a:cs typeface="Times New Roman" panose="02020603050405020304" pitchFamily="18" charset="0"/>
              </a:endParaRPr>
            </a:p>
          </p:txBody>
        </p:sp>
        <p:pic>
          <p:nvPicPr>
            <p:cNvPr id="15" name="図 14" descr="ロゴ&#10;&#10;自動的に生成された説明">
              <a:extLst>
                <a:ext uri="{FF2B5EF4-FFF2-40B4-BE49-F238E27FC236}">
                  <a16:creationId xmlns:a16="http://schemas.microsoft.com/office/drawing/2014/main" id="{C21325EA-76D5-4541-8CAF-C8C37A248A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28624" y="871033"/>
              <a:ext cx="2632871" cy="2534506"/>
            </a:xfrm>
            <a:prstGeom prst="rect">
              <a:avLst/>
            </a:prstGeom>
          </p:spPr>
        </p:pic>
      </p:grpSp>
    </p:spTree>
    <p:extLst>
      <p:ext uri="{BB962C8B-B14F-4D97-AF65-F5344CB8AC3E}">
        <p14:creationId xmlns:p14="http://schemas.microsoft.com/office/powerpoint/2010/main" val="2326185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a:extLst>
              <a:ext uri="{FF2B5EF4-FFF2-40B4-BE49-F238E27FC236}">
                <a16:creationId xmlns:a16="http://schemas.microsoft.com/office/drawing/2014/main" id="{5B684610-3D4F-42F5-ACA3-D1663627317D}"/>
              </a:ext>
            </a:extLst>
          </p:cNvPr>
          <p:cNvSpPr txBox="1"/>
          <p:nvPr/>
        </p:nvSpPr>
        <p:spPr>
          <a:xfrm>
            <a:off x="305859" y="793557"/>
            <a:ext cx="7526577" cy="1992597"/>
          </a:xfrm>
          <a:prstGeom prst="rect">
            <a:avLst/>
          </a:prstGeom>
          <a:noFill/>
          <a:ln>
            <a:noFill/>
          </a:ln>
        </p:spPr>
        <p:txBody>
          <a:bodyPr wrap="square">
            <a:spAutoFit/>
          </a:bodyPr>
          <a:lstStyle/>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b="1" u="sng" dirty="0">
                <a:solidFill>
                  <a:srgbClr val="0070C0"/>
                </a:solidFill>
                <a:latin typeface="Meiryo UI" panose="020B0604030504040204" pitchFamily="50" charset="-128"/>
                <a:ea typeface="Meiryo UI" panose="020B0604030504040204" pitchFamily="50" charset="-128"/>
              </a:rPr>
              <a:t>一般社団法人岐阜県観光連盟が実施する電子観光クーポン事業</a:t>
            </a:r>
            <a:r>
              <a:rPr lang="ja-JP" altLang="en-US" sz="1200" dirty="0">
                <a:solidFill>
                  <a:srgbClr val="1F1F1F"/>
                </a:solidFill>
                <a:latin typeface="Meiryo UI" panose="020B0604030504040204" pitchFamily="50" charset="-128"/>
                <a:ea typeface="Meiryo UI" panose="020B0604030504040204" pitchFamily="50" charset="-128"/>
              </a:rPr>
              <a:t>です。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・岐阜県内を旅行中に、お土産の購入や飲食等に</a:t>
            </a:r>
            <a:r>
              <a:rPr lang="ja-JP" altLang="en-US" sz="1200" b="1" u="sng" dirty="0">
                <a:solidFill>
                  <a:srgbClr val="0070C0"/>
                </a:solidFill>
                <a:latin typeface="Meiryo UI" panose="020B0604030504040204" pitchFamily="50" charset="-128"/>
                <a:ea typeface="Meiryo UI" panose="020B0604030504040204" pitchFamily="50" charset="-128"/>
              </a:rPr>
              <a:t>使用できる電子観光クーポン（電子ポイント）</a:t>
            </a:r>
            <a:r>
              <a:rPr lang="ja-JP" altLang="en-US" sz="1200" dirty="0">
                <a:solidFill>
                  <a:srgbClr val="1F1F1F"/>
                </a:solidFill>
                <a:latin typeface="Meiryo UI" panose="020B0604030504040204" pitchFamily="50" charset="-128"/>
                <a:ea typeface="Meiryo UI" panose="020B0604030504040204" pitchFamily="50" charset="-128"/>
              </a:rPr>
              <a:t>です。</a:t>
            </a:r>
            <a:br>
              <a:rPr lang="ja-JP" altLang="en-US" sz="1200" dirty="0">
                <a:latin typeface="Meiryo UI" panose="020B0604030504040204" pitchFamily="50" charset="-128"/>
                <a:ea typeface="Meiryo UI" panose="020B0604030504040204" pitchFamily="50" charset="-128"/>
              </a:rPr>
            </a:b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b="1" u="sng" dirty="0">
                <a:solidFill>
                  <a:srgbClr val="0070C0"/>
                </a:solidFill>
                <a:latin typeface="Meiryo UI" panose="020B0604030504040204" pitchFamily="50" charset="-128"/>
                <a:ea typeface="Meiryo UI" panose="020B0604030504040204" pitchFamily="50" charset="-128"/>
              </a:rPr>
              <a:t>登録店舗は、主に観光客が利用する店舗</a:t>
            </a:r>
            <a:r>
              <a:rPr lang="ja-JP" altLang="en-US" sz="1200" dirty="0">
                <a:solidFill>
                  <a:srgbClr val="1F1F1F"/>
                </a:solidFill>
                <a:latin typeface="Meiryo UI" panose="020B0604030504040204" pitchFamily="50" charset="-128"/>
                <a:ea typeface="Meiryo UI" panose="020B0604030504040204" pitchFamily="50" charset="-128"/>
              </a:rPr>
              <a:t>等（宿泊施設、販売店、飲食店、体験施設等、交通事業者）です。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・獲得した電子ポイントは、県内の登録店舗で</a:t>
            </a:r>
            <a:r>
              <a:rPr lang="en-US" altLang="ja-JP" sz="1200" b="1" u="sng" dirty="0">
                <a:solidFill>
                  <a:srgbClr val="0070C0"/>
                </a:solidFill>
                <a:latin typeface="Meiryo UI" panose="020B0604030504040204" pitchFamily="50" charset="-128"/>
                <a:ea typeface="Meiryo UI" panose="020B0604030504040204" pitchFamily="50" charset="-128"/>
              </a:rPr>
              <a:t>1</a:t>
            </a:r>
            <a:r>
              <a:rPr lang="ja-JP" altLang="en-US" sz="1200" b="1" u="sng" dirty="0">
                <a:solidFill>
                  <a:srgbClr val="0070C0"/>
                </a:solidFill>
                <a:latin typeface="Meiryo UI" panose="020B0604030504040204" pitchFamily="50" charset="-128"/>
                <a:ea typeface="Meiryo UI" panose="020B0604030504040204" pitchFamily="50" charset="-128"/>
              </a:rPr>
              <a:t>ポイント＝</a:t>
            </a:r>
            <a:r>
              <a:rPr lang="en-US" altLang="ja-JP" sz="1200" b="1" u="sng" dirty="0">
                <a:solidFill>
                  <a:srgbClr val="0070C0"/>
                </a:solidFill>
                <a:latin typeface="Meiryo UI" panose="020B0604030504040204" pitchFamily="50" charset="-128"/>
                <a:ea typeface="Meiryo UI" panose="020B0604030504040204" pitchFamily="50" charset="-128"/>
              </a:rPr>
              <a:t>1</a:t>
            </a:r>
            <a:r>
              <a:rPr lang="ja-JP" altLang="en-US" sz="1200" b="1" u="sng" dirty="0">
                <a:solidFill>
                  <a:srgbClr val="0070C0"/>
                </a:solidFill>
                <a:latin typeface="Meiryo UI" panose="020B0604030504040204" pitchFamily="50" charset="-128"/>
                <a:ea typeface="Meiryo UI" panose="020B0604030504040204" pitchFamily="50" charset="-128"/>
              </a:rPr>
              <a:t>円</a:t>
            </a:r>
            <a:r>
              <a:rPr lang="ja-JP" altLang="en-US" sz="1200" dirty="0">
                <a:solidFill>
                  <a:srgbClr val="1F1F1F"/>
                </a:solidFill>
                <a:latin typeface="Meiryo UI" panose="020B0604030504040204" pitchFamily="50" charset="-128"/>
                <a:ea typeface="Meiryo UI" panose="020B0604030504040204" pitchFamily="50" charset="-128"/>
              </a:rPr>
              <a:t>で使用できます。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・獲得した電子ポイントは、ご利用のキャンペーン毎に有効期限が異なります。</a:t>
            </a:r>
            <a:endParaRPr lang="en-US" altLang="ja-JP" sz="1200" dirty="0">
              <a:solidFill>
                <a:srgbClr val="1F1F1F"/>
              </a:solidFill>
              <a:latin typeface="Meiryo UI" panose="020B0604030504040204" pitchFamily="50" charset="-128"/>
              <a:ea typeface="Meiryo UI" panose="020B0604030504040204" pitchFamily="50" charset="-128"/>
            </a:endParaRPr>
          </a:p>
          <a:p>
            <a:pPr>
              <a:lnSpc>
                <a:spcPct val="150000"/>
              </a:lnSpc>
            </a:pPr>
            <a:r>
              <a:rPr lang="ja-JP" altLang="en-US" sz="1200" dirty="0">
                <a:solidFill>
                  <a:srgbClr val="1F1F1F"/>
                </a:solidFill>
                <a:latin typeface="Meiryo UI" panose="020B0604030504040204" pitchFamily="50" charset="-128"/>
                <a:ea typeface="Meiryo UI" panose="020B0604030504040204" pitchFamily="50" charset="-128"/>
              </a:rPr>
              <a:t>・利用者が会計の際に、</a:t>
            </a:r>
            <a:r>
              <a:rPr lang="ja-JP" altLang="en-US" sz="1200" b="1" u="sng" dirty="0">
                <a:solidFill>
                  <a:srgbClr val="0070C0"/>
                </a:solidFill>
                <a:latin typeface="Meiryo UI" panose="020B0604030504040204" pitchFamily="50" charset="-128"/>
                <a:ea typeface="Meiryo UI" panose="020B0604030504040204" pitchFamily="50" charset="-128"/>
              </a:rPr>
              <a:t>専用アプリで登録店舗に設置する</a:t>
            </a:r>
            <a:r>
              <a:rPr lang="en-US" altLang="ja-JP" sz="1200" b="1" u="sng" dirty="0">
                <a:solidFill>
                  <a:srgbClr val="0070C0"/>
                </a:solidFill>
                <a:latin typeface="Meiryo UI" panose="020B0604030504040204" pitchFamily="50" charset="-128"/>
                <a:ea typeface="Meiryo UI" panose="020B0604030504040204" pitchFamily="50" charset="-128"/>
              </a:rPr>
              <a:t>QR</a:t>
            </a:r>
            <a:r>
              <a:rPr lang="ja-JP" altLang="en-US" sz="1200" b="1" u="sng" dirty="0">
                <a:solidFill>
                  <a:srgbClr val="0070C0"/>
                </a:solidFill>
                <a:latin typeface="Meiryo UI" panose="020B0604030504040204" pitchFamily="50" charset="-128"/>
                <a:ea typeface="Meiryo UI" panose="020B0604030504040204" pitchFamily="50" charset="-128"/>
              </a:rPr>
              <a:t>コードを読み取り</a:t>
            </a: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b="1" u="sng" dirty="0">
                <a:solidFill>
                  <a:srgbClr val="0070C0"/>
                </a:solidFill>
                <a:latin typeface="Meiryo UI" panose="020B0604030504040204" pitchFamily="50" charset="-128"/>
                <a:ea typeface="Meiryo UI" panose="020B0604030504040204" pitchFamily="50" charset="-128"/>
              </a:rPr>
              <a:t>利用金額を入力し決済</a:t>
            </a:r>
            <a:r>
              <a:rPr lang="ja-JP" altLang="en-US" sz="1200" dirty="0">
                <a:solidFill>
                  <a:srgbClr val="1F1F1F"/>
                </a:solidFill>
                <a:latin typeface="Meiryo UI" panose="020B0604030504040204" pitchFamily="50" charset="-128"/>
                <a:ea typeface="Meiryo UI" panose="020B0604030504040204" pitchFamily="50" charset="-128"/>
              </a:rPr>
              <a:t>します。</a:t>
            </a:r>
            <a:br>
              <a:rPr lang="ja-JP" altLang="en-US" sz="1200" dirty="0">
                <a:latin typeface="Meiryo UI" panose="020B0604030504040204" pitchFamily="50" charset="-128"/>
                <a:ea typeface="Meiryo UI" panose="020B0604030504040204" pitchFamily="50" charset="-128"/>
              </a:rPr>
            </a:br>
            <a:r>
              <a:rPr lang="ja-JP" altLang="en-US" sz="1200" dirty="0">
                <a:solidFill>
                  <a:srgbClr val="1F1F1F"/>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換金には決済システム利用料（</a:t>
            </a:r>
            <a:r>
              <a:rPr lang="en-US" altLang="ja-JP" sz="1200" dirty="0">
                <a:latin typeface="Meiryo UI" panose="020B0604030504040204" pitchFamily="50" charset="-128"/>
                <a:ea typeface="Meiryo UI" panose="020B0604030504040204" pitchFamily="50" charset="-128"/>
              </a:rPr>
              <a:t>※P3</a:t>
            </a:r>
            <a:r>
              <a:rPr lang="ja-JP" altLang="en-US" sz="1200" dirty="0">
                <a:latin typeface="Meiryo UI" panose="020B0604030504040204" pitchFamily="50" charset="-128"/>
                <a:ea typeface="Meiryo UI" panose="020B0604030504040204" pitchFamily="50" charset="-128"/>
              </a:rPr>
              <a:t>参照）が必要となります。</a:t>
            </a:r>
            <a:endParaRPr lang="en-US" altLang="ja-JP" sz="12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570143D5-829B-68DB-4BCA-1E8444A9B962}"/>
              </a:ext>
            </a:extLst>
          </p:cNvPr>
          <p:cNvSpPr/>
          <p:nvPr/>
        </p:nvSpPr>
        <p:spPr>
          <a:xfrm>
            <a:off x="409425" y="5854096"/>
            <a:ext cx="4283153" cy="736262"/>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 name="正方形/長方形 5">
            <a:extLst>
              <a:ext uri="{FF2B5EF4-FFF2-40B4-BE49-F238E27FC236}">
                <a16:creationId xmlns:a16="http://schemas.microsoft.com/office/drawing/2014/main" id="{BC107953-ED3C-4663-9A0C-4997928A3C67}"/>
              </a:ext>
            </a:extLst>
          </p:cNvPr>
          <p:cNvSpPr/>
          <p:nvPr/>
        </p:nvSpPr>
        <p:spPr>
          <a:xfrm>
            <a:off x="0" y="-3077"/>
            <a:ext cx="9906000" cy="6741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rPr>
              <a:t>１．電子観光クーポン「ぎふ旅コイン」とは　</a:t>
            </a:r>
          </a:p>
        </p:txBody>
      </p:sp>
      <p:sp>
        <p:nvSpPr>
          <p:cNvPr id="19" name="四角形: 角を丸くする 18">
            <a:extLst>
              <a:ext uri="{FF2B5EF4-FFF2-40B4-BE49-F238E27FC236}">
                <a16:creationId xmlns:a16="http://schemas.microsoft.com/office/drawing/2014/main" id="{4489B023-01D7-16D6-853E-E81FE0EA8855}"/>
              </a:ext>
            </a:extLst>
          </p:cNvPr>
          <p:cNvSpPr/>
          <p:nvPr/>
        </p:nvSpPr>
        <p:spPr>
          <a:xfrm>
            <a:off x="371564" y="5891185"/>
            <a:ext cx="4283153" cy="699173"/>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48" name="スライド番号プレースホルダー 1">
            <a:extLst>
              <a:ext uri="{FF2B5EF4-FFF2-40B4-BE49-F238E27FC236}">
                <a16:creationId xmlns:a16="http://schemas.microsoft.com/office/drawing/2014/main" id="{E0BFA5DB-8086-4700-BA4E-6E28955DB6A0}"/>
              </a:ext>
            </a:extLst>
          </p:cNvPr>
          <p:cNvSpPr txBox="1">
            <a:spLocks/>
          </p:cNvSpPr>
          <p:nvPr/>
        </p:nvSpPr>
        <p:spPr>
          <a:xfrm>
            <a:off x="8314812" y="6450205"/>
            <a:ext cx="1493054" cy="196886"/>
          </a:xfrm>
          <a:prstGeom prst="rect">
            <a:avLst/>
          </a:prstGeom>
        </p:spPr>
        <p:txBody>
          <a:bodyPr vert="horz" lIns="91440" tIns="45720" rIns="91440" bIns="45720" rtlCol="0" anchor="ctr"/>
          <a:lstStyle>
            <a:defPPr>
              <a:defRPr lang="en-US"/>
            </a:defPPr>
            <a:lvl1pPr marL="0" algn="r" defTabSz="457200" rtl="0" eaLnBrk="1" latinLnBrk="0" hangingPunct="1">
              <a:defRPr sz="675" b="1" kern="1200">
                <a:solidFill>
                  <a:srgbClr val="0070C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lang="ja-JP" altLang="en-US" sz="1600" smtClean="0">
                <a:latin typeface="+mn-ea"/>
              </a:rPr>
              <a:pPr/>
              <a:t>1</a:t>
            </a:fld>
            <a:endParaRPr lang="en-US" altLang="ja-JP" sz="1600" dirty="0">
              <a:latin typeface="+mn-ea"/>
            </a:endParaRPr>
          </a:p>
        </p:txBody>
      </p:sp>
      <p:sp>
        <p:nvSpPr>
          <p:cNvPr id="11" name="正方形/長方形 10">
            <a:extLst>
              <a:ext uri="{FF2B5EF4-FFF2-40B4-BE49-F238E27FC236}">
                <a16:creationId xmlns:a16="http://schemas.microsoft.com/office/drawing/2014/main" id="{A6614B77-252A-4C70-9962-63F923968A48}"/>
              </a:ext>
            </a:extLst>
          </p:cNvPr>
          <p:cNvSpPr/>
          <p:nvPr/>
        </p:nvSpPr>
        <p:spPr>
          <a:xfrm>
            <a:off x="335624" y="2962192"/>
            <a:ext cx="9005259" cy="3628166"/>
          </a:xfrm>
          <a:prstGeom prst="rect">
            <a:avLst/>
          </a:prstGeom>
          <a:solidFill>
            <a:srgbClr val="D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12" name="四角形: 角を丸くする 11">
            <a:extLst>
              <a:ext uri="{FF2B5EF4-FFF2-40B4-BE49-F238E27FC236}">
                <a16:creationId xmlns:a16="http://schemas.microsoft.com/office/drawing/2014/main" id="{46CA1A82-7CC4-40A0-869B-A92F6EB0AD68}"/>
              </a:ext>
            </a:extLst>
          </p:cNvPr>
          <p:cNvSpPr/>
          <p:nvPr/>
        </p:nvSpPr>
        <p:spPr>
          <a:xfrm>
            <a:off x="421132" y="3540067"/>
            <a:ext cx="8811938" cy="2910137"/>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26" name="四角形: 角を丸くする 13">
            <a:extLst>
              <a:ext uri="{FF2B5EF4-FFF2-40B4-BE49-F238E27FC236}">
                <a16:creationId xmlns:a16="http://schemas.microsoft.com/office/drawing/2014/main" id="{00213D26-F898-4D4C-A228-3E8A44418C10}"/>
              </a:ext>
            </a:extLst>
          </p:cNvPr>
          <p:cNvSpPr/>
          <p:nvPr/>
        </p:nvSpPr>
        <p:spPr>
          <a:xfrm>
            <a:off x="1565974" y="3144784"/>
            <a:ext cx="6522254" cy="264549"/>
          </a:xfrm>
          <a:prstGeom prst="round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利用可能店舗（</a:t>
            </a:r>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主として観光客が利用する施設</a:t>
            </a:r>
            <a:r>
              <a:rPr lang="ja-JP" altLang="en-US" sz="1400" b="1" dirty="0">
                <a:solidFill>
                  <a:schemeClr val="bg1"/>
                </a:solidFill>
                <a:latin typeface="Meiryo UI" panose="020B0604030504040204" pitchFamily="50" charset="-128"/>
                <a:ea typeface="Meiryo UI" panose="020B0604030504040204" pitchFamily="50" charset="-128"/>
              </a:rPr>
              <a:t>）</a:t>
            </a:r>
          </a:p>
        </p:txBody>
      </p:sp>
      <p:graphicFrame>
        <p:nvGraphicFramePr>
          <p:cNvPr id="28" name="表 7">
            <a:extLst>
              <a:ext uri="{FF2B5EF4-FFF2-40B4-BE49-F238E27FC236}">
                <a16:creationId xmlns:a16="http://schemas.microsoft.com/office/drawing/2014/main" id="{C3A36245-A578-4A7A-94A6-4F1B2D4F4057}"/>
              </a:ext>
            </a:extLst>
          </p:cNvPr>
          <p:cNvGraphicFramePr>
            <a:graphicFrameLocks noGrp="1"/>
          </p:cNvGraphicFramePr>
          <p:nvPr/>
        </p:nvGraphicFramePr>
        <p:xfrm>
          <a:off x="500013" y="4338430"/>
          <a:ext cx="4308476" cy="2043061"/>
        </p:xfrm>
        <a:graphic>
          <a:graphicData uri="http://schemas.openxmlformats.org/drawingml/2006/table">
            <a:tbl>
              <a:tblPr firstRow="1" bandRow="1">
                <a:tableStyleId>{5C22544A-7EE6-4342-B048-85BDC9FD1C3A}</a:tableStyleId>
              </a:tblPr>
              <a:tblGrid>
                <a:gridCol w="945869">
                  <a:extLst>
                    <a:ext uri="{9D8B030D-6E8A-4147-A177-3AD203B41FA5}">
                      <a16:colId xmlns:a16="http://schemas.microsoft.com/office/drawing/2014/main" val="299547939"/>
                    </a:ext>
                  </a:extLst>
                </a:gridCol>
                <a:gridCol w="3362607">
                  <a:extLst>
                    <a:ext uri="{9D8B030D-6E8A-4147-A177-3AD203B41FA5}">
                      <a16:colId xmlns:a16="http://schemas.microsoft.com/office/drawing/2014/main" val="3195690553"/>
                    </a:ext>
                  </a:extLst>
                </a:gridCol>
              </a:tblGrid>
              <a:tr h="361547">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宿泊施設</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施設内のお土産、飲食、日帰り入浴等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474770449"/>
                  </a:ext>
                </a:extLst>
              </a:tr>
              <a:tr h="459150">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販売店</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土産品店、食品・雑貨、伝統工芸品の販売、</a:t>
                      </a:r>
                    </a:p>
                    <a:p>
                      <a:r>
                        <a:rPr kumimoji="1" lang="ja-JP" altLang="en-US" sz="1000" b="0" dirty="0">
                          <a:solidFill>
                            <a:schemeClr val="tx1"/>
                          </a:solidFill>
                          <a:latin typeface="Meiryo UI" panose="020B0604030504040204" pitchFamily="50" charset="-128"/>
                          <a:ea typeface="Meiryo UI" panose="020B0604030504040204" pitchFamily="50" charset="-128"/>
                        </a:rPr>
                        <a:t>道の駅、酒蔵、ガソリンスタンド等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2288263851"/>
                  </a:ext>
                </a:extLst>
              </a:tr>
              <a:tr h="459150">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飲食店</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飲食店、料理店、喫茶店、菓子店、居酒屋等</a:t>
                      </a:r>
                      <a:endParaRPr kumimoji="1" lang="en-US" altLang="ja-JP" sz="1000" b="0" dirty="0">
                        <a:solidFill>
                          <a:schemeClr val="tx1"/>
                        </a:solidFill>
                        <a:latin typeface="Meiryo UI" panose="020B0604030504040204" pitchFamily="50" charset="-128"/>
                        <a:ea typeface="Meiryo UI" panose="020B0604030504040204" pitchFamily="50" charset="-128"/>
                      </a:endParaRPr>
                    </a:p>
                    <a:p>
                      <a:r>
                        <a:rPr kumimoji="1" lang="en-US" altLang="ja-JP" sz="1000" b="0" dirty="0">
                          <a:solidFill>
                            <a:schemeClr val="tx1"/>
                          </a:solidFill>
                          <a:latin typeface="Meiryo UI" panose="020B0604030504040204" pitchFamily="50" charset="-128"/>
                          <a:ea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rPr>
                        <a:t>テイクアウト含む</a:t>
                      </a:r>
                      <a:r>
                        <a:rPr kumimoji="1" lang="en-US" altLang="ja-JP" sz="1000" b="0" dirty="0">
                          <a:solidFill>
                            <a:schemeClr val="tx1"/>
                          </a:solidFill>
                          <a:latin typeface="Meiryo UI" panose="020B0604030504040204" pitchFamily="50" charset="-128"/>
                          <a:ea typeface="Meiryo UI" panose="020B0604030504040204" pitchFamily="50" charset="-128"/>
                        </a:rPr>
                        <a:t>)</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1471427694"/>
                  </a:ext>
                </a:extLst>
              </a:tr>
              <a:tr h="381607">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体験施設等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各種体験、レジャー施設、博物館、日帰り温泉</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316327357"/>
                  </a:ext>
                </a:extLst>
              </a:tr>
              <a:tr h="381607">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交通事業者</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鉄道、バス、タクシー、レンタカー</a:t>
                      </a:r>
                    </a:p>
                  </a:txBody>
                  <a:tc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tcPr>
                </a:tc>
                <a:extLst>
                  <a:ext uri="{0D108BD9-81ED-4DB2-BD59-A6C34878D82A}">
                    <a16:rowId xmlns:a16="http://schemas.microsoft.com/office/drawing/2014/main" val="873897718"/>
                  </a:ext>
                </a:extLst>
              </a:tr>
            </a:tbl>
          </a:graphicData>
        </a:graphic>
      </p:graphicFrame>
      <p:sp>
        <p:nvSpPr>
          <p:cNvPr id="14" name="テキスト ボックス 13">
            <a:extLst>
              <a:ext uri="{FF2B5EF4-FFF2-40B4-BE49-F238E27FC236}">
                <a16:creationId xmlns:a16="http://schemas.microsoft.com/office/drawing/2014/main" id="{B6CD4AFB-4BF5-A913-E04E-1C6BE3D529A4}"/>
              </a:ext>
            </a:extLst>
          </p:cNvPr>
          <p:cNvSpPr txBox="1"/>
          <p:nvPr/>
        </p:nvSpPr>
        <p:spPr>
          <a:xfrm>
            <a:off x="334662" y="3545654"/>
            <a:ext cx="2887867" cy="307777"/>
          </a:xfrm>
          <a:prstGeom prst="rect">
            <a:avLst/>
          </a:prstGeom>
          <a:noFill/>
        </p:spPr>
        <p:txBody>
          <a:bodyPr wrap="square" rtlCol="0">
            <a:spAutoFit/>
          </a:bodyPr>
          <a:lstStyle/>
          <a:p>
            <a:pPr algn="just"/>
            <a:r>
              <a:rPr lang="ja-JP" altLang="en-US" sz="1154"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●ぎふ旅コイン通常ポイント</a:t>
            </a:r>
            <a:endParaRPr lang="en-US" altLang="ja-JP" sz="1400" b="1" kern="100" dirty="0">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4" name="表 7">
            <a:extLst>
              <a:ext uri="{FF2B5EF4-FFF2-40B4-BE49-F238E27FC236}">
                <a16:creationId xmlns:a16="http://schemas.microsoft.com/office/drawing/2014/main" id="{43CEF829-5B4D-34EA-F833-8B5BD808DB15}"/>
              </a:ext>
            </a:extLst>
          </p:cNvPr>
          <p:cNvGraphicFramePr>
            <a:graphicFrameLocks noGrp="1"/>
          </p:cNvGraphicFramePr>
          <p:nvPr/>
        </p:nvGraphicFramePr>
        <p:xfrm>
          <a:off x="5095822" y="4335169"/>
          <a:ext cx="4062485" cy="378354"/>
        </p:xfrm>
        <a:graphic>
          <a:graphicData uri="http://schemas.openxmlformats.org/drawingml/2006/table">
            <a:tbl>
              <a:tblPr firstRow="1" bandRow="1">
                <a:tableStyleId>{5C22544A-7EE6-4342-B048-85BDC9FD1C3A}</a:tableStyleId>
              </a:tblPr>
              <a:tblGrid>
                <a:gridCol w="925905">
                  <a:extLst>
                    <a:ext uri="{9D8B030D-6E8A-4147-A177-3AD203B41FA5}">
                      <a16:colId xmlns:a16="http://schemas.microsoft.com/office/drawing/2014/main" val="299547939"/>
                    </a:ext>
                  </a:extLst>
                </a:gridCol>
                <a:gridCol w="3136580">
                  <a:extLst>
                    <a:ext uri="{9D8B030D-6E8A-4147-A177-3AD203B41FA5}">
                      <a16:colId xmlns:a16="http://schemas.microsoft.com/office/drawing/2014/main" val="3195690553"/>
                    </a:ext>
                  </a:extLst>
                </a:gridCol>
              </a:tblGrid>
              <a:tr h="378354">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宿泊施設</a:t>
                      </a:r>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tc>
                  <a:txBody>
                    <a:bodyPr/>
                    <a:lstStyle/>
                    <a:p>
                      <a:r>
                        <a:rPr kumimoji="1" lang="ja-JP" altLang="en-US" sz="1000" b="0" dirty="0">
                          <a:solidFill>
                            <a:schemeClr val="tx1"/>
                          </a:solidFill>
                          <a:latin typeface="Meiryo UI" panose="020B0604030504040204" pitchFamily="50" charset="-128"/>
                          <a:ea typeface="Meiryo UI" panose="020B0604030504040204" pitchFamily="50" charset="-128"/>
                        </a:rPr>
                        <a:t>宿泊代金</a:t>
                      </a:r>
                    </a:p>
                  </a:txBody>
                  <a:tc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tcPr>
                </a:tc>
                <a:extLst>
                  <a:ext uri="{0D108BD9-81ED-4DB2-BD59-A6C34878D82A}">
                    <a16:rowId xmlns:a16="http://schemas.microsoft.com/office/drawing/2014/main" val="474770449"/>
                  </a:ext>
                </a:extLst>
              </a:tr>
            </a:tbl>
          </a:graphicData>
        </a:graphic>
      </p:graphicFrame>
      <p:sp>
        <p:nvSpPr>
          <p:cNvPr id="10" name="テキスト ボックス 9">
            <a:extLst>
              <a:ext uri="{FF2B5EF4-FFF2-40B4-BE49-F238E27FC236}">
                <a16:creationId xmlns:a16="http://schemas.microsoft.com/office/drawing/2014/main" id="{449974AC-BDDF-46C6-BC28-9276C3026E98}"/>
              </a:ext>
            </a:extLst>
          </p:cNvPr>
          <p:cNvSpPr txBox="1"/>
          <p:nvPr/>
        </p:nvSpPr>
        <p:spPr>
          <a:xfrm>
            <a:off x="4875154" y="3545653"/>
            <a:ext cx="4283153" cy="307777"/>
          </a:xfrm>
          <a:prstGeom prst="rect">
            <a:avLst/>
          </a:prstGeom>
          <a:noFill/>
        </p:spPr>
        <p:txBody>
          <a:bodyPr wrap="square" rtlCol="0">
            <a:spAutoFit/>
          </a:bodyPr>
          <a:lstStyle/>
          <a:p>
            <a:pPr algn="just"/>
            <a:r>
              <a:rPr lang="ja-JP" altLang="en-US" sz="14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accent4">
                    <a:lumMod val="50000"/>
                  </a:schemeClr>
                </a:solidFill>
                <a:latin typeface="Meiryo UI" panose="020B0604030504040204" pitchFamily="50" charset="-128"/>
                <a:ea typeface="Meiryo UI" panose="020B0604030504040204" pitchFamily="50" charset="-128"/>
                <a:cs typeface="Times New Roman" panose="02020603050405020304" pitchFamily="18" charset="0"/>
              </a:rPr>
              <a:t>●宿泊限定ぎふ旅コインポイント</a:t>
            </a:r>
            <a:endPar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 name="図 1">
            <a:extLst>
              <a:ext uri="{FF2B5EF4-FFF2-40B4-BE49-F238E27FC236}">
                <a16:creationId xmlns:a16="http://schemas.microsoft.com/office/drawing/2014/main" id="{D9D5544B-6BE3-DEE2-7E9E-BA691C990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0461" y="5276923"/>
            <a:ext cx="2304725" cy="712645"/>
          </a:xfrm>
          <a:prstGeom prst="rect">
            <a:avLst/>
          </a:prstGeom>
        </p:spPr>
      </p:pic>
      <p:sp>
        <p:nvSpPr>
          <p:cNvPr id="9" name="テキスト ボックス 8">
            <a:extLst>
              <a:ext uri="{FF2B5EF4-FFF2-40B4-BE49-F238E27FC236}">
                <a16:creationId xmlns:a16="http://schemas.microsoft.com/office/drawing/2014/main" id="{EE3BCF47-77F7-C6C9-AEFE-808F2CD650A9}"/>
              </a:ext>
            </a:extLst>
          </p:cNvPr>
          <p:cNvSpPr txBox="1"/>
          <p:nvPr/>
        </p:nvSpPr>
        <p:spPr>
          <a:xfrm>
            <a:off x="5401188" y="3810059"/>
            <a:ext cx="3082412" cy="430887"/>
          </a:xfrm>
          <a:prstGeom prst="rect">
            <a:avLst/>
          </a:prstGeom>
          <a:noFill/>
        </p:spPr>
        <p:txBody>
          <a:bodyPr wrap="square" rtlCol="0">
            <a:spAutoFit/>
          </a:bodyPr>
          <a:lstStyle/>
          <a:p>
            <a:r>
              <a:rPr kumimoji="1" lang="ja-JP" altLang="en-US" sz="1100" dirty="0"/>
              <a:t>宿泊代金に使用できるポイントです。</a:t>
            </a:r>
            <a:endParaRPr kumimoji="1" lang="en-US" altLang="ja-JP" sz="1100" dirty="0"/>
          </a:p>
          <a:p>
            <a:r>
              <a:rPr lang="ja-JP" altLang="en-US" sz="1100" dirty="0"/>
              <a:t>宿泊限定ぎふ旅コイン加盟店舗で使用できます。</a:t>
            </a:r>
            <a:endParaRPr kumimoji="1" lang="ja-JP" altLang="en-US" sz="1100" dirty="0"/>
          </a:p>
        </p:txBody>
      </p:sp>
      <p:sp>
        <p:nvSpPr>
          <p:cNvPr id="15" name="テキスト ボックス 14">
            <a:extLst>
              <a:ext uri="{FF2B5EF4-FFF2-40B4-BE49-F238E27FC236}">
                <a16:creationId xmlns:a16="http://schemas.microsoft.com/office/drawing/2014/main" id="{01380AD4-A45C-C70C-25A8-02144C5419F7}"/>
              </a:ext>
            </a:extLst>
          </p:cNvPr>
          <p:cNvSpPr txBox="1"/>
          <p:nvPr/>
        </p:nvSpPr>
        <p:spPr>
          <a:xfrm>
            <a:off x="672930" y="3817469"/>
            <a:ext cx="2635107" cy="430887"/>
          </a:xfrm>
          <a:prstGeom prst="rect">
            <a:avLst/>
          </a:prstGeom>
          <a:noFill/>
        </p:spPr>
        <p:txBody>
          <a:bodyPr wrap="square" rtlCol="0">
            <a:spAutoFit/>
          </a:bodyPr>
          <a:lstStyle/>
          <a:p>
            <a:r>
              <a:rPr kumimoji="1" lang="ja-JP" altLang="en-US" sz="1100" dirty="0"/>
              <a:t>以下の加盟店舗で使用可能なポイントです。</a:t>
            </a:r>
            <a:endParaRPr kumimoji="1" lang="en-US" altLang="ja-JP" sz="1100" dirty="0"/>
          </a:p>
          <a:p>
            <a:r>
              <a:rPr lang="ja-JP" altLang="en-US" sz="1100" dirty="0"/>
              <a:t>宿泊代金には使用できません。</a:t>
            </a:r>
            <a:endParaRPr lang="en-US" altLang="ja-JP" sz="1100" dirty="0"/>
          </a:p>
        </p:txBody>
      </p:sp>
      <p:sp>
        <p:nvSpPr>
          <p:cNvPr id="17" name="大かっこ 16">
            <a:extLst>
              <a:ext uri="{FF2B5EF4-FFF2-40B4-BE49-F238E27FC236}">
                <a16:creationId xmlns:a16="http://schemas.microsoft.com/office/drawing/2014/main" id="{E4655677-746E-07BD-F249-C51BF839ED81}"/>
              </a:ext>
            </a:extLst>
          </p:cNvPr>
          <p:cNvSpPr/>
          <p:nvPr/>
        </p:nvSpPr>
        <p:spPr>
          <a:xfrm>
            <a:off x="5370946" y="3843735"/>
            <a:ext cx="2943866" cy="37835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大かっこ 17">
            <a:extLst>
              <a:ext uri="{FF2B5EF4-FFF2-40B4-BE49-F238E27FC236}">
                <a16:creationId xmlns:a16="http://schemas.microsoft.com/office/drawing/2014/main" id="{C30C5664-B02F-FB2F-7C44-3F004B10A375}"/>
              </a:ext>
            </a:extLst>
          </p:cNvPr>
          <p:cNvSpPr/>
          <p:nvPr/>
        </p:nvSpPr>
        <p:spPr>
          <a:xfrm>
            <a:off x="653398" y="3835748"/>
            <a:ext cx="2654639" cy="378354"/>
          </a:xfrm>
          <a:prstGeom prst="bracket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42372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2329326" y="5774"/>
            <a:ext cx="6923026" cy="433196"/>
          </a:xfrm>
          <a:prstGeom prst="rect">
            <a:avLst/>
          </a:prstGeom>
          <a:noFill/>
        </p:spPr>
        <p:txBody>
          <a:bodyPr wrap="square" rtlCol="0">
            <a:spAutoFit/>
          </a:bodyPr>
          <a:lstStyle/>
          <a:p>
            <a:r>
              <a:rPr lang="ja-JP" altLang="en-US" sz="2215" b="1" dirty="0">
                <a:latin typeface="Meiryo UI" panose="020B0604030504040204" pitchFamily="50" charset="-128"/>
                <a:ea typeface="Meiryo UI" panose="020B0604030504040204" pitchFamily="50" charset="-128"/>
              </a:rPr>
              <a:t>観光クーポン</a:t>
            </a:r>
            <a:r>
              <a:rPr lang="en-US" altLang="ja-JP" sz="2215" b="1" dirty="0">
                <a:latin typeface="Meiryo UI" panose="020B0604030504040204" pitchFamily="50" charset="-128"/>
                <a:ea typeface="Meiryo UI" panose="020B0604030504040204" pitchFamily="50" charset="-128"/>
              </a:rPr>
              <a:t>『</a:t>
            </a:r>
            <a:r>
              <a:rPr lang="ja-JP" altLang="en-US" sz="2215" b="1" dirty="0">
                <a:latin typeface="Meiryo UI" panose="020B0604030504040204" pitchFamily="50" charset="-128"/>
                <a:ea typeface="Meiryo UI" panose="020B0604030504040204" pitchFamily="50" charset="-128"/>
              </a:rPr>
              <a:t>ぎふ旅コイン</a:t>
            </a:r>
            <a:r>
              <a:rPr lang="en-US" altLang="ja-JP" sz="2215" b="1" dirty="0">
                <a:latin typeface="Meiryo UI" panose="020B0604030504040204" pitchFamily="50" charset="-128"/>
                <a:ea typeface="Meiryo UI" panose="020B0604030504040204" pitchFamily="50" charset="-128"/>
              </a:rPr>
              <a:t>』</a:t>
            </a:r>
            <a:r>
              <a:rPr lang="ja-JP" altLang="en-US" sz="2215" b="1" dirty="0">
                <a:latin typeface="Meiryo UI" panose="020B0604030504040204" pitchFamily="50" charset="-128"/>
                <a:ea typeface="Meiryo UI" panose="020B0604030504040204" pitchFamily="50" charset="-128"/>
              </a:rPr>
              <a:t>のスキーム</a:t>
            </a:r>
            <a:endParaRPr lang="en-US" altLang="ja-JP" sz="2215"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846966" y="598461"/>
            <a:ext cx="817610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スライド番号プレースホルダー 1">
            <a:extLst>
              <a:ext uri="{FF2B5EF4-FFF2-40B4-BE49-F238E27FC236}">
                <a16:creationId xmlns:a16="http://schemas.microsoft.com/office/drawing/2014/main" id="{F2ABF779-606F-44AB-82CE-8C4FCF7B09B3}"/>
              </a:ext>
            </a:extLst>
          </p:cNvPr>
          <p:cNvSpPr>
            <a:spLocks noGrp="1"/>
          </p:cNvSpPr>
          <p:nvPr>
            <p:ph type="sldNum" sz="quarter" idx="12"/>
          </p:nvPr>
        </p:nvSpPr>
        <p:spPr>
          <a:xfrm>
            <a:off x="7961749" y="6473462"/>
            <a:ext cx="1837605" cy="242322"/>
          </a:xfrm>
        </p:spPr>
        <p:txBody>
          <a:bodyPr/>
          <a:lstStyle/>
          <a:p>
            <a:fld id="{D2D8002D-B5B0-4BAC-B1F6-782DDCCE6D9C}" type="slidenum">
              <a:rPr lang="ja-JP" altLang="en-US" sz="1600" b="1">
                <a:solidFill>
                  <a:schemeClr val="accent1"/>
                </a:solidFill>
              </a:rPr>
              <a:pPr/>
              <a:t>2</a:t>
            </a:fld>
            <a:endParaRPr lang="ja-JP" altLang="en-US" sz="1600" b="1" dirty="0">
              <a:solidFill>
                <a:schemeClr val="accent1"/>
              </a:solidFill>
            </a:endParaRPr>
          </a:p>
        </p:txBody>
      </p:sp>
      <p:sp>
        <p:nvSpPr>
          <p:cNvPr id="112" name="正方形/長方形 111">
            <a:extLst>
              <a:ext uri="{FF2B5EF4-FFF2-40B4-BE49-F238E27FC236}">
                <a16:creationId xmlns:a16="http://schemas.microsoft.com/office/drawing/2014/main" id="{E2033CF4-231F-4DDB-B84C-1D148AC95615}"/>
              </a:ext>
            </a:extLst>
          </p:cNvPr>
          <p:cNvSpPr/>
          <p:nvPr/>
        </p:nvSpPr>
        <p:spPr>
          <a:xfrm>
            <a:off x="0" y="-3077"/>
            <a:ext cx="9906000" cy="6415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rPr>
              <a:t>２．「ぎふ旅コイン」の実施スキーム　</a:t>
            </a:r>
            <a:endParaRPr lang="en-US" altLang="ja-JP" sz="1600" b="1" dirty="0">
              <a:solidFill>
                <a:schemeClr val="bg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B142483-FBC2-492E-981A-77B590BED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8233" y="71508"/>
            <a:ext cx="1526443" cy="510404"/>
          </a:xfrm>
          <a:prstGeom prst="rect">
            <a:avLst/>
          </a:prstGeom>
        </p:spPr>
      </p:pic>
      <p:sp>
        <p:nvSpPr>
          <p:cNvPr id="3" name="正方形/長方形 2">
            <a:extLst>
              <a:ext uri="{FF2B5EF4-FFF2-40B4-BE49-F238E27FC236}">
                <a16:creationId xmlns:a16="http://schemas.microsoft.com/office/drawing/2014/main" id="{39B1613A-F9AB-1C1D-2014-F6B9B42740B9}"/>
              </a:ext>
            </a:extLst>
          </p:cNvPr>
          <p:cNvSpPr/>
          <p:nvPr/>
        </p:nvSpPr>
        <p:spPr>
          <a:xfrm>
            <a:off x="440266" y="4189924"/>
            <a:ext cx="9015265" cy="257429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dirty="0"/>
          </a:p>
        </p:txBody>
      </p:sp>
      <p:sp>
        <p:nvSpPr>
          <p:cNvPr id="6" name="正方形/長方形 5">
            <a:extLst>
              <a:ext uri="{FF2B5EF4-FFF2-40B4-BE49-F238E27FC236}">
                <a16:creationId xmlns:a16="http://schemas.microsoft.com/office/drawing/2014/main" id="{22BCE1D5-AF13-AD47-30EF-04B43638A0FB}"/>
              </a:ext>
            </a:extLst>
          </p:cNvPr>
          <p:cNvSpPr/>
          <p:nvPr/>
        </p:nvSpPr>
        <p:spPr>
          <a:xfrm>
            <a:off x="6382649" y="1685486"/>
            <a:ext cx="2721448" cy="1932629"/>
          </a:xfrm>
          <a:prstGeom prst="rect">
            <a:avLst/>
          </a:prstGeom>
          <a:solidFill>
            <a:schemeClr val="accent6">
              <a:lumMod val="60000"/>
              <a:lumOff val="40000"/>
              <a:alpha val="3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108" b="1" dirty="0">
              <a:solidFill>
                <a:schemeClr val="tx1"/>
              </a:solidFill>
              <a:latin typeface="Meiryo UI" panose="020B0604030504040204" pitchFamily="50" charset="-128"/>
              <a:ea typeface="Meiryo UI" panose="020B0604030504040204" pitchFamily="50" charset="-128"/>
            </a:endParaRPr>
          </a:p>
        </p:txBody>
      </p:sp>
      <p:sp>
        <p:nvSpPr>
          <p:cNvPr id="10" name="正方形/長方形 9">
            <a:extLst>
              <a:ext uri="{FF2B5EF4-FFF2-40B4-BE49-F238E27FC236}">
                <a16:creationId xmlns:a16="http://schemas.microsoft.com/office/drawing/2014/main" id="{BC6DE81E-AF7D-B056-126A-47696E82F6E6}"/>
              </a:ext>
            </a:extLst>
          </p:cNvPr>
          <p:cNvSpPr/>
          <p:nvPr/>
        </p:nvSpPr>
        <p:spPr>
          <a:xfrm>
            <a:off x="7382590" y="3429000"/>
            <a:ext cx="1837605" cy="3179810"/>
          </a:xfrm>
          <a:prstGeom prst="rect">
            <a:avLst/>
          </a:prstGeom>
          <a:solidFill>
            <a:schemeClr val="accent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rPr>
              <a:t>宿泊限定</a:t>
            </a:r>
            <a:endParaRPr lang="en-US" altLang="ja-JP" sz="1200" b="1" u="sng" dirty="0">
              <a:solidFill>
                <a:schemeClr val="tx1"/>
              </a:solidFill>
              <a:latin typeface="Meiryo UI" panose="020B0604030504040204" pitchFamily="50" charset="-128"/>
              <a:ea typeface="Meiryo UI" panose="020B0604030504040204" pitchFamily="50" charset="-128"/>
            </a:endParaRPr>
          </a:p>
          <a:p>
            <a:pPr algn="ctr"/>
            <a:r>
              <a:rPr lang="ja-JP" altLang="en-US" sz="1200" b="1" u="sng" dirty="0">
                <a:solidFill>
                  <a:schemeClr val="tx1"/>
                </a:solidFill>
                <a:latin typeface="Meiryo UI" panose="020B0604030504040204" pitchFamily="50" charset="-128"/>
                <a:ea typeface="Meiryo UI" panose="020B0604030504040204" pitchFamily="50" charset="-128"/>
              </a:rPr>
              <a:t>ぎふ旅コインポイント</a:t>
            </a:r>
            <a:endParaRPr lang="en-US" altLang="ja-JP" sz="1200" b="1" u="sng" dirty="0">
              <a:solidFill>
                <a:schemeClr val="tx1"/>
              </a:solidFill>
              <a:latin typeface="Meiryo UI" panose="020B0604030504040204" pitchFamily="50" charset="-128"/>
              <a:ea typeface="Meiryo UI" panose="020B0604030504040204" pitchFamily="50" charset="-128"/>
            </a:endParaRPr>
          </a:p>
          <a:p>
            <a:pPr algn="ctr"/>
            <a:r>
              <a:rPr lang="ja-JP" altLang="en-US" sz="1200" b="1" u="sng" dirty="0">
                <a:solidFill>
                  <a:schemeClr val="tx1"/>
                </a:solidFill>
                <a:latin typeface="Meiryo UI" panose="020B0604030504040204" pitchFamily="50" charset="-128"/>
                <a:ea typeface="Meiryo UI" panose="020B0604030504040204" pitchFamily="50" charset="-128"/>
              </a:rPr>
              <a:t>登録店舗</a:t>
            </a:r>
            <a:endParaRPr lang="en-US" altLang="ja-JP" sz="1200" b="1" u="sng" dirty="0">
              <a:solidFill>
                <a:schemeClr val="tx1"/>
              </a:solidFill>
              <a:latin typeface="Meiryo UI" panose="020B0604030504040204" pitchFamily="50" charset="-128"/>
              <a:ea typeface="Meiryo UI" panose="020B0604030504040204" pitchFamily="50" charset="-128"/>
            </a:endParaRPr>
          </a:p>
          <a:p>
            <a:pPr algn="ctr"/>
            <a:endParaRPr lang="en-US" altLang="ja-JP" sz="1246"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宿泊施設</a:t>
            </a:r>
            <a:endParaRPr lang="en-US" altLang="ja-JP" sz="1100"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a:p>
            <a:pPr algn="ctr"/>
            <a:endParaRPr lang="en-US" altLang="ja-JP" sz="1108"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0E3E9699-AB06-A475-ACA8-63D2BED445CF}"/>
              </a:ext>
            </a:extLst>
          </p:cNvPr>
          <p:cNvSpPr txBox="1"/>
          <p:nvPr/>
        </p:nvSpPr>
        <p:spPr>
          <a:xfrm>
            <a:off x="4127316" y="5162320"/>
            <a:ext cx="3203342" cy="417037"/>
          </a:xfrm>
          <a:prstGeom prst="rect">
            <a:avLst/>
          </a:prstGeom>
          <a:noFill/>
        </p:spPr>
        <p:txBody>
          <a:bodyPr wrap="square" rtlCol="0">
            <a:spAutoFit/>
          </a:bodyPr>
          <a:lstStyle/>
          <a:p>
            <a:r>
              <a:rPr lang="ja-JP" altLang="en-US" sz="111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⑤ポイント利用（決済）</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（アプリで店舗の宿泊限定ポイント専用の</a:t>
            </a:r>
            <a:r>
              <a:rPr lang="en-US" altLang="ja-JP" sz="1000" dirty="0">
                <a:latin typeface="Meiryo UI" panose="020B0604030504040204" pitchFamily="50" charset="-128"/>
                <a:ea typeface="Meiryo UI" panose="020B0604030504040204" pitchFamily="50" charset="-128"/>
              </a:rPr>
              <a:t>QR</a:t>
            </a:r>
            <a:r>
              <a:rPr lang="ja-JP" altLang="en-US" sz="1000" dirty="0">
                <a:latin typeface="Meiryo UI" panose="020B0604030504040204" pitchFamily="50" charset="-128"/>
                <a:ea typeface="Meiryo UI" panose="020B0604030504040204" pitchFamily="50" charset="-128"/>
              </a:rPr>
              <a:t>コード読込）</a:t>
            </a:r>
            <a:endParaRPr lang="en-US" altLang="ja-JP" sz="1000" dirty="0">
              <a:latin typeface="Meiryo UI" panose="020B0604030504040204" pitchFamily="50" charset="-128"/>
              <a:ea typeface="Meiryo UI" panose="020B0604030504040204" pitchFamily="50" charset="-128"/>
            </a:endParaRPr>
          </a:p>
        </p:txBody>
      </p:sp>
      <p:cxnSp>
        <p:nvCxnSpPr>
          <p:cNvPr id="18" name="直線矢印コネクタ 17">
            <a:extLst>
              <a:ext uri="{FF2B5EF4-FFF2-40B4-BE49-F238E27FC236}">
                <a16:creationId xmlns:a16="http://schemas.microsoft.com/office/drawing/2014/main" id="{DD9A026E-090C-2DFE-CCF9-1DFCA74A9DD9}"/>
              </a:ext>
            </a:extLst>
          </p:cNvPr>
          <p:cNvCxnSpPr>
            <a:cxnSpLocks/>
          </p:cNvCxnSpPr>
          <p:nvPr/>
        </p:nvCxnSpPr>
        <p:spPr>
          <a:xfrm>
            <a:off x="4174735" y="5121086"/>
            <a:ext cx="312231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032A57C3-AC7E-CB00-317A-EA815835EB8B}"/>
              </a:ext>
            </a:extLst>
          </p:cNvPr>
          <p:cNvSpPr/>
          <p:nvPr/>
        </p:nvSpPr>
        <p:spPr>
          <a:xfrm>
            <a:off x="6382885" y="1074717"/>
            <a:ext cx="2721213" cy="628726"/>
          </a:xfrm>
          <a:prstGeom prst="rect">
            <a:avLst/>
          </a:prstGeom>
          <a:solidFill>
            <a:schemeClr val="accent6">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rPr>
              <a:t>「ぎふ旅コイン」システム</a:t>
            </a:r>
            <a:endParaRPr lang="en-US" altLang="ja-JP" sz="1200" b="1" u="sng" dirty="0">
              <a:solidFill>
                <a:schemeClr val="tx1"/>
              </a:solidFill>
              <a:latin typeface="Meiryo UI" panose="020B0604030504040204" pitchFamily="50" charset="-128"/>
              <a:ea typeface="Meiryo UI" panose="020B0604030504040204" pitchFamily="50" charset="-128"/>
            </a:endParaRPr>
          </a:p>
          <a:p>
            <a:pPr algn="ct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株</a:t>
            </a:r>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フィノバレー「</a:t>
            </a:r>
            <a:r>
              <a:rPr lang="en-US" altLang="ja-JP" sz="1100" dirty="0">
                <a:solidFill>
                  <a:schemeClr val="tx1"/>
                </a:solidFill>
                <a:latin typeface="Meiryo UI" panose="020B0604030504040204" pitchFamily="50" charset="-128"/>
                <a:ea typeface="Meiryo UI" panose="020B0604030504040204" pitchFamily="50" charset="-128"/>
              </a:rPr>
              <a:t>Money</a:t>
            </a:r>
            <a:r>
              <a:rPr lang="ja-JP" altLang="en-US" sz="1100" dirty="0">
                <a:solidFill>
                  <a:schemeClr val="tx1"/>
                </a:solidFill>
                <a:latin typeface="Meiryo UI" panose="020B0604030504040204" pitchFamily="50" charset="-128"/>
                <a:ea typeface="Meiryo UI" panose="020B0604030504040204" pitchFamily="50" charset="-128"/>
              </a:rPr>
              <a:t> </a:t>
            </a:r>
            <a:r>
              <a:rPr lang="en-US" altLang="ja-JP" sz="1100" dirty="0">
                <a:solidFill>
                  <a:schemeClr val="tx1"/>
                </a:solidFill>
                <a:latin typeface="Meiryo UI" panose="020B0604030504040204" pitchFamily="50" charset="-128"/>
                <a:ea typeface="Meiryo UI" panose="020B0604030504040204" pitchFamily="50" charset="-128"/>
              </a:rPr>
              <a:t>Easy</a:t>
            </a:r>
            <a:r>
              <a:rPr lang="ja-JP" altLang="en-US" sz="1100" dirty="0">
                <a:solidFill>
                  <a:schemeClr val="tx1"/>
                </a:solidFill>
                <a:latin typeface="Meiryo UI" panose="020B0604030504040204" pitchFamily="50" charset="-128"/>
                <a:ea typeface="Meiryo UI" panose="020B0604030504040204" pitchFamily="50" charset="-128"/>
              </a:rPr>
              <a:t>」</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0A00F97A-BED5-EE87-B740-84C5B364D7C7}"/>
              </a:ext>
            </a:extLst>
          </p:cNvPr>
          <p:cNvSpPr txBox="1"/>
          <p:nvPr/>
        </p:nvSpPr>
        <p:spPr>
          <a:xfrm>
            <a:off x="6410294" y="3591280"/>
            <a:ext cx="6543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⑧支払　</a:t>
            </a:r>
          </a:p>
        </p:txBody>
      </p:sp>
      <p:sp>
        <p:nvSpPr>
          <p:cNvPr id="23" name="正方形/長方形 22">
            <a:extLst>
              <a:ext uri="{FF2B5EF4-FFF2-40B4-BE49-F238E27FC236}">
                <a16:creationId xmlns:a16="http://schemas.microsoft.com/office/drawing/2014/main" id="{61789281-BCBD-CFC0-ADEB-E95F9B3441A9}"/>
              </a:ext>
            </a:extLst>
          </p:cNvPr>
          <p:cNvSpPr/>
          <p:nvPr/>
        </p:nvSpPr>
        <p:spPr>
          <a:xfrm>
            <a:off x="1078776" y="4479982"/>
            <a:ext cx="2984801" cy="1505816"/>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利用者</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005B2D3-0AF1-61E3-A9C9-12C70CBE53F5}"/>
              </a:ext>
            </a:extLst>
          </p:cNvPr>
          <p:cNvSpPr/>
          <p:nvPr/>
        </p:nvSpPr>
        <p:spPr>
          <a:xfrm>
            <a:off x="5460661" y="2755937"/>
            <a:ext cx="845296" cy="828474"/>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銀　行</a:t>
            </a:r>
            <a:endParaRPr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25" name="コネクタ: カギ線 24">
            <a:extLst>
              <a:ext uri="{FF2B5EF4-FFF2-40B4-BE49-F238E27FC236}">
                <a16:creationId xmlns:a16="http://schemas.microsoft.com/office/drawing/2014/main" id="{4C428D8A-29F8-6C63-BD3F-DDC59DB95193}"/>
              </a:ext>
            </a:extLst>
          </p:cNvPr>
          <p:cNvCxnSpPr>
            <a:cxnSpLocks/>
            <a:stCxn id="10" idx="0"/>
          </p:cNvCxnSpPr>
          <p:nvPr/>
        </p:nvCxnSpPr>
        <p:spPr>
          <a:xfrm rot="16200000" flipV="1">
            <a:off x="6050417" y="1178024"/>
            <a:ext cx="838200" cy="3663752"/>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FCE3667D-3560-324E-E41B-0A912204E3C4}"/>
              </a:ext>
            </a:extLst>
          </p:cNvPr>
          <p:cNvSpPr txBox="1"/>
          <p:nvPr/>
        </p:nvSpPr>
        <p:spPr>
          <a:xfrm>
            <a:off x="6425421" y="2253215"/>
            <a:ext cx="1330814"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⑥利用データ吸い上げ</a:t>
            </a:r>
            <a:endParaRPr lang="en-US" altLang="ja-JP" sz="1000" dirty="0">
              <a:latin typeface="Meiryo UI" panose="020B0604030504040204" pitchFamily="50" charset="-128"/>
              <a:ea typeface="Meiryo UI" panose="020B0604030504040204" pitchFamily="50" charset="-128"/>
            </a:endParaRPr>
          </a:p>
        </p:txBody>
      </p:sp>
      <p:cxnSp>
        <p:nvCxnSpPr>
          <p:cNvPr id="30" name="直線矢印コネクタ 29">
            <a:extLst>
              <a:ext uri="{FF2B5EF4-FFF2-40B4-BE49-F238E27FC236}">
                <a16:creationId xmlns:a16="http://schemas.microsoft.com/office/drawing/2014/main" id="{B40024F6-AFFC-1C80-E0B4-D90451B5AF41}"/>
              </a:ext>
            </a:extLst>
          </p:cNvPr>
          <p:cNvCxnSpPr>
            <a:cxnSpLocks/>
          </p:cNvCxnSpPr>
          <p:nvPr/>
        </p:nvCxnSpPr>
        <p:spPr>
          <a:xfrm flipH="1">
            <a:off x="4156411" y="4810315"/>
            <a:ext cx="3122314" cy="121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536ACC0B-2AB4-6D23-D756-009D76C3ACF1}"/>
              </a:ext>
            </a:extLst>
          </p:cNvPr>
          <p:cNvSpPr txBox="1"/>
          <p:nvPr/>
        </p:nvSpPr>
        <p:spPr>
          <a:xfrm>
            <a:off x="5150843" y="4522398"/>
            <a:ext cx="1180833"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④サービス提供　</a:t>
            </a:r>
            <a:endParaRPr lang="en-US" altLang="ja-JP" sz="1000" dirty="0">
              <a:latin typeface="Meiryo UI" panose="020B0604030504040204" pitchFamily="50" charset="-128"/>
              <a:ea typeface="Meiryo UI" panose="020B0604030504040204" pitchFamily="50" charset="-128"/>
            </a:endParaRPr>
          </a:p>
        </p:txBody>
      </p:sp>
      <p:cxnSp>
        <p:nvCxnSpPr>
          <p:cNvPr id="33" name="コネクタ: カギ線 32">
            <a:extLst>
              <a:ext uri="{FF2B5EF4-FFF2-40B4-BE49-F238E27FC236}">
                <a16:creationId xmlns:a16="http://schemas.microsoft.com/office/drawing/2014/main" id="{41D12361-86A2-24AB-145F-10EF0C36BACF}"/>
              </a:ext>
            </a:extLst>
          </p:cNvPr>
          <p:cNvCxnSpPr>
            <a:cxnSpLocks/>
            <a:stCxn id="24" idx="2"/>
          </p:cNvCxnSpPr>
          <p:nvPr/>
        </p:nvCxnSpPr>
        <p:spPr>
          <a:xfrm rot="16200000" flipH="1">
            <a:off x="6481606" y="2986114"/>
            <a:ext cx="277856" cy="147445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33">
            <a:extLst>
              <a:ext uri="{FF2B5EF4-FFF2-40B4-BE49-F238E27FC236}">
                <a16:creationId xmlns:a16="http://schemas.microsoft.com/office/drawing/2014/main" id="{AE431698-E246-9C5C-14CB-9331490B3B26}"/>
              </a:ext>
            </a:extLst>
          </p:cNvPr>
          <p:cNvSpPr/>
          <p:nvPr/>
        </p:nvSpPr>
        <p:spPr>
          <a:xfrm>
            <a:off x="1046422" y="959402"/>
            <a:ext cx="1138651" cy="824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岐阜県</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B27B41B8-DA6A-E9E3-79FB-71CF34B59ECC}"/>
              </a:ext>
            </a:extLst>
          </p:cNvPr>
          <p:cNvSpPr/>
          <p:nvPr/>
        </p:nvSpPr>
        <p:spPr>
          <a:xfrm>
            <a:off x="3036448" y="954805"/>
            <a:ext cx="1345690" cy="82430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（一社）岐阜県</a:t>
            </a:r>
            <a:endParaRPr lang="en-US" altLang="ja-JP" sz="1200" b="1" dirty="0">
              <a:solidFill>
                <a:schemeClr val="tx1"/>
              </a:solidFill>
              <a:latin typeface="Meiryo UI" panose="020B0604030504040204" pitchFamily="50" charset="-128"/>
              <a:ea typeface="Meiryo UI" panose="020B0604030504040204" pitchFamily="50" charset="-128"/>
            </a:endParaRPr>
          </a:p>
          <a:p>
            <a:pPr algn="ctr"/>
            <a:r>
              <a:rPr lang="ja-JP" altLang="en-US" sz="1200" b="1" dirty="0">
                <a:solidFill>
                  <a:schemeClr val="tx1"/>
                </a:solidFill>
                <a:latin typeface="Meiryo UI" panose="020B0604030504040204" pitchFamily="50" charset="-128"/>
                <a:ea typeface="Meiryo UI" panose="020B0604030504040204" pitchFamily="50" charset="-128"/>
              </a:rPr>
              <a:t>観光連盟</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A9CB06BE-4489-714E-2448-4C1B8F936E18}"/>
              </a:ext>
            </a:extLst>
          </p:cNvPr>
          <p:cNvSpPr txBox="1"/>
          <p:nvPr/>
        </p:nvSpPr>
        <p:spPr>
          <a:xfrm>
            <a:off x="2337421" y="1096815"/>
            <a:ext cx="56938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補助金</a:t>
            </a:r>
          </a:p>
        </p:txBody>
      </p:sp>
      <p:sp>
        <p:nvSpPr>
          <p:cNvPr id="39" name="テキスト ボックス 38">
            <a:extLst>
              <a:ext uri="{FF2B5EF4-FFF2-40B4-BE49-F238E27FC236}">
                <a16:creationId xmlns:a16="http://schemas.microsoft.com/office/drawing/2014/main" id="{64E05874-B3AF-8F9B-4AD2-A3614FD176DB}"/>
              </a:ext>
            </a:extLst>
          </p:cNvPr>
          <p:cNvSpPr txBox="1"/>
          <p:nvPr/>
        </p:nvSpPr>
        <p:spPr>
          <a:xfrm>
            <a:off x="4630199" y="1091885"/>
            <a:ext cx="1274708"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利用許諾・保守委託</a:t>
            </a:r>
          </a:p>
        </p:txBody>
      </p:sp>
      <p:sp>
        <p:nvSpPr>
          <p:cNvPr id="40" name="テキスト ボックス 39">
            <a:extLst>
              <a:ext uri="{FF2B5EF4-FFF2-40B4-BE49-F238E27FC236}">
                <a16:creationId xmlns:a16="http://schemas.microsoft.com/office/drawing/2014/main" id="{4CB80FCC-0328-526D-606D-565874CA9075}"/>
              </a:ext>
            </a:extLst>
          </p:cNvPr>
          <p:cNvSpPr txBox="1"/>
          <p:nvPr/>
        </p:nvSpPr>
        <p:spPr>
          <a:xfrm>
            <a:off x="4557849" y="2902916"/>
            <a:ext cx="865943"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⑦振込データ</a:t>
            </a:r>
            <a:endParaRPr lang="en-US" altLang="ja-JP" sz="1000" dirty="0">
              <a:latin typeface="Meiryo UI" panose="020B0604030504040204" pitchFamily="50" charset="-128"/>
              <a:ea typeface="Meiryo UI" panose="020B0604030504040204" pitchFamily="50" charset="-128"/>
            </a:endParaRPr>
          </a:p>
        </p:txBody>
      </p:sp>
      <p:cxnSp>
        <p:nvCxnSpPr>
          <p:cNvPr id="42" name="直線矢印コネクタ 41">
            <a:extLst>
              <a:ext uri="{FF2B5EF4-FFF2-40B4-BE49-F238E27FC236}">
                <a16:creationId xmlns:a16="http://schemas.microsoft.com/office/drawing/2014/main" id="{70DE4954-AFA4-6CD3-4BE3-74928611C461}"/>
              </a:ext>
            </a:extLst>
          </p:cNvPr>
          <p:cNvCxnSpPr>
            <a:cxnSpLocks/>
          </p:cNvCxnSpPr>
          <p:nvPr/>
        </p:nvCxnSpPr>
        <p:spPr>
          <a:xfrm>
            <a:off x="4637641" y="3196312"/>
            <a:ext cx="82302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613096C3-F3A4-ECC2-16E4-9C868A07E479}"/>
              </a:ext>
            </a:extLst>
          </p:cNvPr>
          <p:cNvCxnSpPr>
            <a:cxnSpLocks/>
          </p:cNvCxnSpPr>
          <p:nvPr/>
        </p:nvCxnSpPr>
        <p:spPr>
          <a:xfrm flipV="1">
            <a:off x="4391696" y="1373975"/>
            <a:ext cx="1981394" cy="10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8BC89AC-422F-575A-E066-B8E86B8EF01A}"/>
              </a:ext>
            </a:extLst>
          </p:cNvPr>
          <p:cNvCxnSpPr>
            <a:cxnSpLocks/>
            <a:stCxn id="34" idx="3"/>
            <a:endCxn id="36" idx="1"/>
          </p:cNvCxnSpPr>
          <p:nvPr/>
        </p:nvCxnSpPr>
        <p:spPr>
          <a:xfrm flipV="1">
            <a:off x="2185073" y="1366956"/>
            <a:ext cx="851375" cy="4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図 48">
            <a:extLst>
              <a:ext uri="{FF2B5EF4-FFF2-40B4-BE49-F238E27FC236}">
                <a16:creationId xmlns:a16="http://schemas.microsoft.com/office/drawing/2014/main" id="{605D1D21-9AE4-0451-0578-061178CF0A48}"/>
              </a:ext>
            </a:extLst>
          </p:cNvPr>
          <p:cNvPicPr>
            <a:picLocks noChangeAspect="1"/>
          </p:cNvPicPr>
          <p:nvPr/>
        </p:nvPicPr>
        <p:blipFill>
          <a:blip r:embed="rId4"/>
          <a:stretch>
            <a:fillRect/>
          </a:stretch>
        </p:blipFill>
        <p:spPr>
          <a:xfrm>
            <a:off x="218817" y="2428789"/>
            <a:ext cx="832540" cy="809834"/>
          </a:xfrm>
          <a:prstGeom prst="rect">
            <a:avLst/>
          </a:prstGeom>
        </p:spPr>
      </p:pic>
      <p:sp>
        <p:nvSpPr>
          <p:cNvPr id="50" name="テキスト ボックス 49">
            <a:extLst>
              <a:ext uri="{FF2B5EF4-FFF2-40B4-BE49-F238E27FC236}">
                <a16:creationId xmlns:a16="http://schemas.microsoft.com/office/drawing/2014/main" id="{0E5C3C51-0D12-1BF8-3069-59860BF2204D}"/>
              </a:ext>
            </a:extLst>
          </p:cNvPr>
          <p:cNvSpPr txBox="1"/>
          <p:nvPr/>
        </p:nvSpPr>
        <p:spPr>
          <a:xfrm>
            <a:off x="56987" y="3218005"/>
            <a:ext cx="1370736"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②電子ポイント</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（宿泊限定ポイント）</a:t>
            </a:r>
            <a:endParaRPr lang="en-US" altLang="ja-JP" sz="1000" dirty="0">
              <a:latin typeface="Meiryo UI" panose="020B0604030504040204" pitchFamily="50" charset="-128"/>
              <a:ea typeface="Meiryo UI" panose="020B0604030504040204" pitchFamily="50" charset="-128"/>
            </a:endParaRPr>
          </a:p>
        </p:txBody>
      </p:sp>
      <p:grpSp>
        <p:nvGrpSpPr>
          <p:cNvPr id="52" name="グループ化 51">
            <a:extLst>
              <a:ext uri="{FF2B5EF4-FFF2-40B4-BE49-F238E27FC236}">
                <a16:creationId xmlns:a16="http://schemas.microsoft.com/office/drawing/2014/main" id="{64CFC3E9-9E69-47F4-B94E-424EDE02B17F}"/>
              </a:ext>
            </a:extLst>
          </p:cNvPr>
          <p:cNvGrpSpPr/>
          <p:nvPr/>
        </p:nvGrpSpPr>
        <p:grpSpPr>
          <a:xfrm>
            <a:off x="7756235" y="4783909"/>
            <a:ext cx="1159166" cy="1689553"/>
            <a:chOff x="7551363" y="4512635"/>
            <a:chExt cx="1426382" cy="1985923"/>
          </a:xfrm>
        </p:grpSpPr>
        <p:pic>
          <p:nvPicPr>
            <p:cNvPr id="53" name="図 52">
              <a:extLst>
                <a:ext uri="{FF2B5EF4-FFF2-40B4-BE49-F238E27FC236}">
                  <a16:creationId xmlns:a16="http://schemas.microsoft.com/office/drawing/2014/main" id="{4D5C8652-AC67-F50C-6458-F8AC501B46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1363" y="4512635"/>
              <a:ext cx="1426382" cy="1985923"/>
            </a:xfrm>
            <a:prstGeom prst="rect">
              <a:avLst/>
            </a:prstGeom>
          </p:spPr>
        </p:pic>
        <p:pic>
          <p:nvPicPr>
            <p:cNvPr id="54" name="図 53">
              <a:extLst>
                <a:ext uri="{FF2B5EF4-FFF2-40B4-BE49-F238E27FC236}">
                  <a16:creationId xmlns:a16="http://schemas.microsoft.com/office/drawing/2014/main" id="{A226F2B6-662F-FE92-2646-8D522FFAF9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0603" y="4520188"/>
              <a:ext cx="1379433" cy="1478070"/>
            </a:xfrm>
            <a:prstGeom prst="rect">
              <a:avLst/>
            </a:prstGeom>
          </p:spPr>
        </p:pic>
        <p:pic>
          <p:nvPicPr>
            <p:cNvPr id="55" name="図 54">
              <a:extLst>
                <a:ext uri="{FF2B5EF4-FFF2-40B4-BE49-F238E27FC236}">
                  <a16:creationId xmlns:a16="http://schemas.microsoft.com/office/drawing/2014/main" id="{9323BC83-5EB7-6630-AC1C-1D48EAB98C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7451" y="4978687"/>
              <a:ext cx="538890" cy="550589"/>
            </a:xfrm>
            <a:prstGeom prst="rect">
              <a:avLst/>
            </a:prstGeom>
          </p:spPr>
        </p:pic>
        <p:sp>
          <p:nvSpPr>
            <p:cNvPr id="59" name="四角形: 角を丸くする 58">
              <a:extLst>
                <a:ext uri="{FF2B5EF4-FFF2-40B4-BE49-F238E27FC236}">
                  <a16:creationId xmlns:a16="http://schemas.microsoft.com/office/drawing/2014/main" id="{55983BAC-60DE-FA1F-FA36-1678EE9AF3D2}"/>
                </a:ext>
              </a:extLst>
            </p:cNvPr>
            <p:cNvSpPr/>
            <p:nvPr/>
          </p:nvSpPr>
          <p:spPr>
            <a:xfrm>
              <a:off x="7836689" y="6089758"/>
              <a:ext cx="876521" cy="23356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店　舗　名</a:t>
              </a:r>
            </a:p>
          </p:txBody>
        </p:sp>
      </p:grpSp>
      <p:sp>
        <p:nvSpPr>
          <p:cNvPr id="62" name="正方形/長方形 61">
            <a:extLst>
              <a:ext uri="{FF2B5EF4-FFF2-40B4-BE49-F238E27FC236}">
                <a16:creationId xmlns:a16="http://schemas.microsoft.com/office/drawing/2014/main" id="{404DFB8A-33DE-3B24-6711-C8EE6462210C}"/>
              </a:ext>
            </a:extLst>
          </p:cNvPr>
          <p:cNvSpPr/>
          <p:nvPr/>
        </p:nvSpPr>
        <p:spPr>
          <a:xfrm>
            <a:off x="3523352" y="2299793"/>
            <a:ext cx="1096464" cy="1114135"/>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ぎふ旅コイン事務局</a:t>
            </a:r>
            <a:endParaRPr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63" name="直線矢印コネクタ 62">
            <a:extLst>
              <a:ext uri="{FF2B5EF4-FFF2-40B4-BE49-F238E27FC236}">
                <a16:creationId xmlns:a16="http://schemas.microsoft.com/office/drawing/2014/main" id="{A96477D0-C530-C261-8E57-0A7131235E2B}"/>
              </a:ext>
            </a:extLst>
          </p:cNvPr>
          <p:cNvCxnSpPr>
            <a:cxnSpLocks/>
          </p:cNvCxnSpPr>
          <p:nvPr/>
        </p:nvCxnSpPr>
        <p:spPr>
          <a:xfrm flipH="1">
            <a:off x="3113137" y="2856859"/>
            <a:ext cx="4102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81A3D4D7-F883-622C-E104-2AB416FA033E}"/>
              </a:ext>
            </a:extLst>
          </p:cNvPr>
          <p:cNvSpPr/>
          <p:nvPr/>
        </p:nvSpPr>
        <p:spPr>
          <a:xfrm>
            <a:off x="2153177" y="2299792"/>
            <a:ext cx="959960" cy="1114135"/>
          </a:xfrm>
          <a:prstGeom prst="rect">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キャンペーン事業局</a:t>
            </a:r>
            <a:endParaRPr lang="en-US" altLang="ja-JP" sz="1200" b="1" dirty="0">
              <a:solidFill>
                <a:schemeClr val="tx1"/>
              </a:solidFill>
              <a:latin typeface="Meiryo UI" panose="020B0604030504040204" pitchFamily="50" charset="-128"/>
              <a:ea typeface="Meiryo UI" panose="020B0604030504040204" pitchFamily="50" charset="-128"/>
            </a:endParaRPr>
          </a:p>
        </p:txBody>
      </p:sp>
      <p:cxnSp>
        <p:nvCxnSpPr>
          <p:cNvPr id="65" name="コネクタ: カギ線 64">
            <a:extLst>
              <a:ext uri="{FF2B5EF4-FFF2-40B4-BE49-F238E27FC236}">
                <a16:creationId xmlns:a16="http://schemas.microsoft.com/office/drawing/2014/main" id="{EED6FEA1-EEF1-4022-F036-C7D06E0ED4FF}"/>
              </a:ext>
            </a:extLst>
          </p:cNvPr>
          <p:cNvCxnSpPr>
            <a:cxnSpLocks/>
          </p:cNvCxnSpPr>
          <p:nvPr/>
        </p:nvCxnSpPr>
        <p:spPr>
          <a:xfrm rot="5400000">
            <a:off x="1143720" y="3447888"/>
            <a:ext cx="1599603" cy="419310"/>
          </a:xfrm>
          <a:prstGeom prst="bentConnector3">
            <a:avLst>
              <a:gd name="adj1" fmla="val 246"/>
            </a:avLst>
          </a:prstGeom>
          <a:ln w="19050">
            <a:tailEnd type="triangle"/>
          </a:ln>
        </p:spPr>
        <p:style>
          <a:lnRef idx="1">
            <a:schemeClr val="dk1"/>
          </a:lnRef>
          <a:fillRef idx="0">
            <a:schemeClr val="dk1"/>
          </a:fillRef>
          <a:effectRef idx="0">
            <a:schemeClr val="dk1"/>
          </a:effectRef>
          <a:fontRef idx="minor">
            <a:schemeClr val="tx1"/>
          </a:fontRef>
        </p:style>
      </p:cxnSp>
      <p:sp>
        <p:nvSpPr>
          <p:cNvPr id="66" name="テキスト ボックス 65">
            <a:extLst>
              <a:ext uri="{FF2B5EF4-FFF2-40B4-BE49-F238E27FC236}">
                <a16:creationId xmlns:a16="http://schemas.microsoft.com/office/drawing/2014/main" id="{52E98D32-8D4A-AF82-0D44-97BA0A016769}"/>
              </a:ext>
            </a:extLst>
          </p:cNvPr>
          <p:cNvSpPr txBox="1"/>
          <p:nvPr/>
        </p:nvSpPr>
        <p:spPr>
          <a:xfrm>
            <a:off x="3720765" y="1896728"/>
            <a:ext cx="453970" cy="253916"/>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委託</a:t>
            </a:r>
          </a:p>
        </p:txBody>
      </p:sp>
      <p:cxnSp>
        <p:nvCxnSpPr>
          <p:cNvPr id="67" name="直線矢印コネクタ 66">
            <a:extLst>
              <a:ext uri="{FF2B5EF4-FFF2-40B4-BE49-F238E27FC236}">
                <a16:creationId xmlns:a16="http://schemas.microsoft.com/office/drawing/2014/main" id="{B9A002E4-B164-91B9-2C44-D066CD3BBC2F}"/>
              </a:ext>
            </a:extLst>
          </p:cNvPr>
          <p:cNvCxnSpPr>
            <a:cxnSpLocks/>
          </p:cNvCxnSpPr>
          <p:nvPr/>
        </p:nvCxnSpPr>
        <p:spPr>
          <a:xfrm>
            <a:off x="3736051" y="1779107"/>
            <a:ext cx="0" cy="5206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B589484C-3F2F-0299-6821-CCA88540B576}"/>
              </a:ext>
            </a:extLst>
          </p:cNvPr>
          <p:cNvSpPr txBox="1"/>
          <p:nvPr/>
        </p:nvSpPr>
        <p:spPr>
          <a:xfrm>
            <a:off x="1916560" y="6101902"/>
            <a:ext cx="1408973"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①専用アプリダウンロード</a:t>
            </a:r>
            <a:endParaRPr lang="en-US" altLang="ja-JP" sz="1000"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69588429-11F6-D244-70C0-215C90CF4F77}"/>
              </a:ext>
            </a:extLst>
          </p:cNvPr>
          <p:cNvSpPr txBox="1"/>
          <p:nvPr/>
        </p:nvSpPr>
        <p:spPr>
          <a:xfrm>
            <a:off x="1926524" y="6308996"/>
            <a:ext cx="1073095"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③アプリでチャージ</a:t>
            </a:r>
            <a:endParaRPr lang="en-US" altLang="ja-JP"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0380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a:extLst>
              <a:ext uri="{FF2B5EF4-FFF2-40B4-BE49-F238E27FC236}">
                <a16:creationId xmlns:a16="http://schemas.microsoft.com/office/drawing/2014/main" id="{4495B4F1-D70A-4EB0-8FEE-AD47434F8992}"/>
              </a:ext>
            </a:extLst>
          </p:cNvPr>
          <p:cNvSpPr/>
          <p:nvPr/>
        </p:nvSpPr>
        <p:spPr>
          <a:xfrm>
            <a:off x="3448610" y="1640404"/>
            <a:ext cx="3103561" cy="4951066"/>
          </a:xfrm>
          <a:prstGeom prst="rect">
            <a:avLst/>
          </a:prstGeom>
          <a:solidFill>
            <a:schemeClr val="bg1"/>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4" name="正方形/長方形 33">
            <a:extLst>
              <a:ext uri="{FF2B5EF4-FFF2-40B4-BE49-F238E27FC236}">
                <a16:creationId xmlns:a16="http://schemas.microsoft.com/office/drawing/2014/main" id="{3F9410DE-F21F-4478-BCFA-9680B63C0817}"/>
              </a:ext>
            </a:extLst>
          </p:cNvPr>
          <p:cNvSpPr/>
          <p:nvPr/>
        </p:nvSpPr>
        <p:spPr>
          <a:xfrm>
            <a:off x="6691170" y="1796544"/>
            <a:ext cx="2901113" cy="4815813"/>
          </a:xfrm>
          <a:prstGeom prst="rect">
            <a:avLst/>
          </a:prstGeom>
          <a:solidFill>
            <a:schemeClr val="bg1"/>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85EA03D2-17F0-4B48-B84D-0A12A49C35A1}"/>
              </a:ext>
            </a:extLst>
          </p:cNvPr>
          <p:cNvSpPr/>
          <p:nvPr/>
        </p:nvSpPr>
        <p:spPr>
          <a:xfrm>
            <a:off x="-1" y="50482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3</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-1</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．登録から精算までの手順</a:t>
            </a:r>
          </a:p>
        </p:txBody>
      </p:sp>
      <p:sp>
        <p:nvSpPr>
          <p:cNvPr id="41" name="四角形: 角を丸くする 20">
            <a:extLst>
              <a:ext uri="{FF2B5EF4-FFF2-40B4-BE49-F238E27FC236}">
                <a16:creationId xmlns:a16="http://schemas.microsoft.com/office/drawing/2014/main" id="{4E3128F3-6B05-4B3A-BA2B-AF112D39DD0B}"/>
              </a:ext>
            </a:extLst>
          </p:cNvPr>
          <p:cNvSpPr/>
          <p:nvPr/>
        </p:nvSpPr>
        <p:spPr>
          <a:xfrm>
            <a:off x="102783" y="940283"/>
            <a:ext cx="9676217" cy="4032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ぎふ旅コイン利用店舗の登録から代金収受までの手順は下記の通りです</a:t>
            </a:r>
          </a:p>
        </p:txBody>
      </p:sp>
      <p:sp>
        <p:nvSpPr>
          <p:cNvPr id="42" name="正方形/長方形 41">
            <a:extLst>
              <a:ext uri="{FF2B5EF4-FFF2-40B4-BE49-F238E27FC236}">
                <a16:creationId xmlns:a16="http://schemas.microsoft.com/office/drawing/2014/main" id="{529A72B5-AB41-4175-BD7C-C275997E8669}"/>
              </a:ext>
            </a:extLst>
          </p:cNvPr>
          <p:cNvSpPr/>
          <p:nvPr/>
        </p:nvSpPr>
        <p:spPr>
          <a:xfrm>
            <a:off x="313717" y="1440390"/>
            <a:ext cx="3059772" cy="399928"/>
          </a:xfrm>
          <a:prstGeom prst="rect">
            <a:avLst/>
          </a:prstGeom>
          <a:solidFill>
            <a:srgbClr val="BCDBA7"/>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STEP</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１</a:t>
            </a:r>
          </a:p>
        </p:txBody>
      </p:sp>
      <p:sp>
        <p:nvSpPr>
          <p:cNvPr id="43" name="正方形/長方形 42">
            <a:extLst>
              <a:ext uri="{FF2B5EF4-FFF2-40B4-BE49-F238E27FC236}">
                <a16:creationId xmlns:a16="http://schemas.microsoft.com/office/drawing/2014/main" id="{26C3B05A-B106-4CE3-9EF9-404BE587F9C3}"/>
              </a:ext>
            </a:extLst>
          </p:cNvPr>
          <p:cNvSpPr/>
          <p:nvPr/>
        </p:nvSpPr>
        <p:spPr>
          <a:xfrm>
            <a:off x="3448609" y="1434559"/>
            <a:ext cx="3103561" cy="361985"/>
          </a:xfrm>
          <a:prstGeom prst="rect">
            <a:avLst/>
          </a:prstGeom>
          <a:solidFill>
            <a:srgbClr val="BCDBA7"/>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STEP</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２</a:t>
            </a:r>
          </a:p>
        </p:txBody>
      </p:sp>
      <p:sp>
        <p:nvSpPr>
          <p:cNvPr id="44" name="正方形/長方形 43">
            <a:extLst>
              <a:ext uri="{FF2B5EF4-FFF2-40B4-BE49-F238E27FC236}">
                <a16:creationId xmlns:a16="http://schemas.microsoft.com/office/drawing/2014/main" id="{5AA8DF3A-F0F9-46B5-B1EC-9A9832500B04}"/>
              </a:ext>
            </a:extLst>
          </p:cNvPr>
          <p:cNvSpPr/>
          <p:nvPr/>
        </p:nvSpPr>
        <p:spPr>
          <a:xfrm>
            <a:off x="313717" y="1796544"/>
            <a:ext cx="3059772" cy="4812073"/>
          </a:xfrm>
          <a:prstGeom prst="rect">
            <a:avLst/>
          </a:prstGeom>
          <a:solidFill>
            <a:schemeClr val="bg1"/>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正方形/長方形 44">
            <a:extLst>
              <a:ext uri="{FF2B5EF4-FFF2-40B4-BE49-F238E27FC236}">
                <a16:creationId xmlns:a16="http://schemas.microsoft.com/office/drawing/2014/main" id="{A6AB8D13-989F-4C85-9246-50381F261513}"/>
              </a:ext>
            </a:extLst>
          </p:cNvPr>
          <p:cNvSpPr/>
          <p:nvPr/>
        </p:nvSpPr>
        <p:spPr>
          <a:xfrm>
            <a:off x="6691170" y="1434559"/>
            <a:ext cx="2901113" cy="373156"/>
          </a:xfrm>
          <a:prstGeom prst="rect">
            <a:avLst/>
          </a:prstGeom>
          <a:solidFill>
            <a:srgbClr val="BCDBA7"/>
          </a:solidFill>
          <a:ln>
            <a:solidFill>
              <a:srgbClr val="BCD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STEP3</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7" name="正方形/長方形 46">
            <a:extLst>
              <a:ext uri="{FF2B5EF4-FFF2-40B4-BE49-F238E27FC236}">
                <a16:creationId xmlns:a16="http://schemas.microsoft.com/office/drawing/2014/main" id="{2B1F3DDD-DB6D-491B-AED9-D663414C017C}"/>
              </a:ext>
            </a:extLst>
          </p:cNvPr>
          <p:cNvSpPr/>
          <p:nvPr/>
        </p:nvSpPr>
        <p:spPr>
          <a:xfrm>
            <a:off x="381494" y="1898236"/>
            <a:ext cx="2924217" cy="2462213"/>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参加登録</a:t>
            </a:r>
            <a:endParaRPr kumimoji="1" lang="en-US" altLang="ja-JP" sz="1200" b="1" i="0" u="none" strike="noStrike" kern="1200" cap="none" spc="0" normalizeH="0" baseline="0" noProof="0" dirty="0">
              <a:ln>
                <a:noFill/>
              </a:ln>
              <a:solidFill>
                <a:srgbClr val="ED7D3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800" b="1" i="0" u="none" strike="noStrike" kern="1200" cap="none" spc="0" normalizeH="0" baseline="0" noProof="0" dirty="0">
              <a:ln>
                <a:noFill/>
              </a:ln>
              <a:solidFill>
                <a:srgbClr val="ED7D31"/>
              </a:solidFill>
              <a:effectLst/>
              <a:uLnTx/>
              <a:uFillTx/>
              <a:latin typeface="Meiryo UI"/>
              <a:ea typeface="Meiryo UI"/>
              <a:cs typeface="+mn-cs"/>
            </a:endParaRPr>
          </a:p>
          <a:p>
            <a:pPr marL="0" marR="0" lvl="0" indent="0" defTabSz="839876" rtl="0" eaLnBrk="1" fontAlgn="auto" latinLnBrk="0" hangingPunct="1">
              <a:lnSpc>
                <a:spcPct val="100000"/>
              </a:lnSpc>
              <a:spcBef>
                <a:spcPts val="0"/>
              </a:spcBef>
              <a:spcAft>
                <a:spcPts val="0"/>
              </a:spcAft>
              <a:buClrTx/>
              <a:buSzTx/>
              <a:buFontTx/>
              <a:buNone/>
              <a:tabLst/>
              <a:defRPr/>
            </a:pPr>
            <a:r>
              <a:rPr kumimoji="1" lang="ja-JP" altLang="en-US" sz="1100" i="0" strike="noStrike" kern="1200" cap="none" spc="0" normalizeH="0" baseline="0" noProof="0" dirty="0">
                <a:ln>
                  <a:noFill/>
                </a:ln>
                <a:solidFill>
                  <a:srgbClr val="FF0000"/>
                </a:solidFill>
                <a:effectLst/>
                <a:uLnTx/>
                <a:uFillTx/>
                <a:latin typeface="Meiryo UI"/>
                <a:ea typeface="Meiryo UI"/>
                <a:cs typeface="+mn-cs"/>
              </a:rPr>
              <a:t>　　</a:t>
            </a:r>
            <a:r>
              <a:rPr kumimoji="1" lang="ja-JP" altLang="en-US" sz="1100" i="0" u="sng" strike="noStrike" kern="1200" cap="none" spc="0" normalizeH="0" baseline="0" noProof="0" dirty="0">
                <a:ln>
                  <a:noFill/>
                </a:ln>
                <a:solidFill>
                  <a:srgbClr val="FF0000"/>
                </a:solidFill>
                <a:effectLst/>
                <a:uLnTx/>
                <a:uFillTx/>
                <a:latin typeface="Meiryo UI"/>
                <a:ea typeface="Meiryo UI"/>
                <a:cs typeface="+mn-cs"/>
              </a:rPr>
              <a:t>施設内の売店等でご登録いただいている</a:t>
            </a:r>
            <a:endParaRPr kumimoji="1" lang="en-US" altLang="ja-JP" sz="1100" i="0" u="sng" strike="noStrike" kern="1200" cap="none" spc="0" normalizeH="0" baseline="0" noProof="0" dirty="0">
              <a:ln>
                <a:noFill/>
              </a:ln>
              <a:solidFill>
                <a:srgbClr val="FF0000"/>
              </a:solidFill>
              <a:effectLst/>
              <a:uLnTx/>
              <a:uFillTx/>
              <a:latin typeface="Meiryo UI"/>
              <a:ea typeface="Meiryo UI"/>
              <a:cs typeface="+mn-cs"/>
            </a:endParaRPr>
          </a:p>
          <a:p>
            <a:pPr marL="0" marR="0" lvl="0" indent="0" defTabSz="839876" rtl="0" eaLnBrk="1" fontAlgn="auto" latinLnBrk="0" hangingPunct="1">
              <a:lnSpc>
                <a:spcPct val="100000"/>
              </a:lnSpc>
              <a:spcBef>
                <a:spcPts val="0"/>
              </a:spcBef>
              <a:spcAft>
                <a:spcPts val="0"/>
              </a:spcAft>
              <a:buClrTx/>
              <a:buSzTx/>
              <a:buFontTx/>
              <a:buNone/>
              <a:tabLst/>
              <a:defRPr/>
            </a:pPr>
            <a:r>
              <a:rPr kumimoji="1" lang="ja-JP" altLang="en-US" sz="1100" i="0" strike="noStrike" kern="1200" cap="none" spc="0" normalizeH="0" baseline="0" noProof="0" dirty="0">
                <a:ln>
                  <a:noFill/>
                </a:ln>
                <a:solidFill>
                  <a:srgbClr val="FF0000"/>
                </a:solidFill>
                <a:effectLst/>
                <a:uLnTx/>
                <a:uFillTx/>
                <a:latin typeface="Meiryo UI"/>
                <a:ea typeface="Meiryo UI"/>
                <a:cs typeface="+mn-cs"/>
              </a:rPr>
              <a:t>　　</a:t>
            </a:r>
            <a:r>
              <a:rPr kumimoji="1" lang="ja-JP" altLang="en-US" sz="1100" i="0" u="sng" strike="noStrike" kern="1200" cap="none" spc="0" normalizeH="0" baseline="0" noProof="0" dirty="0">
                <a:ln>
                  <a:noFill/>
                </a:ln>
                <a:solidFill>
                  <a:srgbClr val="FF0000"/>
                </a:solidFill>
                <a:effectLst/>
                <a:uLnTx/>
                <a:uFillTx/>
                <a:latin typeface="Meiryo UI"/>
                <a:ea typeface="Meiryo UI"/>
                <a:cs typeface="+mn-cs"/>
              </a:rPr>
              <a:t>宿泊施設も登録が必要です。</a:t>
            </a:r>
            <a:endParaRPr kumimoji="1" lang="en-US" altLang="ja-JP" sz="1100" i="0" u="sng" strike="noStrike" kern="1200" cap="none" spc="0" normalizeH="0" baseline="0" noProof="0" dirty="0">
              <a:ln>
                <a:noFill/>
              </a:ln>
              <a:solidFill>
                <a:srgbClr val="FF0000"/>
              </a:solidFill>
              <a:effectLst/>
              <a:uLnTx/>
              <a:uFillTx/>
              <a:latin typeface="Meiryo UI"/>
              <a:ea typeface="Meiryo UI"/>
              <a:cs typeface="+mn-cs"/>
            </a:endParaRPr>
          </a:p>
          <a:p>
            <a:pPr marL="0" marR="0" lvl="0" indent="0" defTabSz="83987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endParaRPr>
          </a:p>
          <a:p>
            <a:pPr marL="0" marR="0" lvl="0" indent="0" defTabSz="839876" rtl="0" eaLnBrk="1" fontAlgn="auto" latinLnBrk="0" hangingPunct="1">
              <a:lnSpc>
                <a:spcPct val="100000"/>
              </a:lnSpc>
              <a:spcBef>
                <a:spcPts val="0"/>
              </a:spcBef>
              <a:spcAft>
                <a:spcPts val="0"/>
              </a:spcAft>
              <a:buClrTx/>
              <a:buSzTx/>
              <a:buFontTx/>
              <a:buNone/>
              <a:tabLst/>
              <a:defRPr/>
            </a:pPr>
            <a:r>
              <a:rPr kumimoji="1" lang="ja-JP" altLang="ja-JP" sz="11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「ぎふ旅コイン」参加店舗申込み</a:t>
            </a:r>
            <a:r>
              <a:rPr kumimoji="1" lang="ja-JP" altLang="en-US" sz="11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サイト　　　</a:t>
            </a:r>
            <a:endParaRPr kumimoji="1" lang="en-US" altLang="ja-JP" sz="110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rPr>
              <a:t>　</a:t>
            </a:r>
            <a:endParaRPr lang="en-US" altLang="ja-JP" sz="1050" u="sng" kern="100" dirty="0">
              <a:solidFill>
                <a:srgbClr val="0563C1"/>
              </a:solidFill>
              <a:effectLst/>
              <a:latin typeface="+mj-lt"/>
              <a:cs typeface="Times New Roman" panose="02020603050405020304" pitchFamily="18" charset="0"/>
              <a:hlinkClick r:id="rId3"/>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000" u="sng" kern="100" dirty="0">
                <a:solidFill>
                  <a:srgbClr val="0563C1"/>
                </a:solidFill>
                <a:effectLst/>
                <a:latin typeface="+mj-lt"/>
                <a:cs typeface="Times New Roman" panose="02020603050405020304" pitchFamily="18" charset="0"/>
                <a:hlinkClick r:id="rId3"/>
              </a:rPr>
              <a:t>https://www.tayori.com/f/giftabicoin-shop</a:t>
            </a:r>
            <a:endParaRPr kumimoji="1" lang="en-US" altLang="ja-JP" sz="1000" b="0" i="0" u="none" strike="noStrike" kern="100" cap="none" spc="0" normalizeH="0" baseline="0" noProof="0" dirty="0">
              <a:ln>
                <a:noFill/>
              </a:ln>
              <a:solidFill>
                <a:prstClr val="black"/>
              </a:solidFill>
              <a:effectLst/>
              <a:uLnTx/>
              <a:uFillTx/>
              <a:latin typeface="Meiryo UI"/>
              <a:ea typeface="Meiryo UI"/>
              <a:cs typeface="Times New Roman" panose="02020603050405020304" pitchFamily="18" charset="0"/>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05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endParaRPr>
          </a:p>
          <a:p>
            <a:pPr marL="0" marR="0" lvl="0" indent="0" algn="just" defTabSz="839876"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インターネット環境がない場合は、</a:t>
            </a:r>
            <a:r>
              <a:rPr kumimoji="1" lang="ja-JP" altLang="en-US"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ぎふ旅コイン</a:t>
            </a:r>
            <a:r>
              <a:rPr lang="ja-JP" altLang="en-US" sz="1050" kern="100" dirty="0">
                <a:solidFill>
                  <a:prstClr val="black">
                    <a:lumMod val="85000"/>
                    <a:lumOff val="15000"/>
                  </a:prstClr>
                </a:solidFill>
                <a:latin typeface="Meiryo UI"/>
                <a:ea typeface="Meiryo UI"/>
                <a:cs typeface="Times New Roman" panose="02020603050405020304" pitchFamily="18" charset="0"/>
              </a:rPr>
              <a:t>事務局</a:t>
            </a:r>
            <a:r>
              <a:rPr kumimoji="1" lang="ja-JP" altLang="en-US"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までお問い合わせください。</a:t>
            </a:r>
            <a:endParaRPr kumimoji="1" lang="en-US"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endParaRPr>
          </a:p>
          <a:p>
            <a:pPr marL="0" marR="0" lvl="0" indent="0" algn="just" defTabSz="839876" rtl="0" eaLnBrk="1" fontAlgn="auto" latinLnBrk="0" hangingPunct="1">
              <a:lnSpc>
                <a:spcPct val="100000"/>
              </a:lnSpc>
              <a:spcBef>
                <a:spcPts val="0"/>
              </a:spcBef>
              <a:spcAft>
                <a:spcPts val="0"/>
              </a:spcAft>
              <a:buClrTx/>
              <a:buSzTx/>
              <a:buFontTx/>
              <a:buNone/>
              <a:tabLst/>
              <a:defRPr/>
            </a:pP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「参加申込書兼誓約書」を</a:t>
            </a:r>
            <a:r>
              <a:rPr kumimoji="1" lang="en-US"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 FAX</a:t>
            </a: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で</a:t>
            </a:r>
            <a:r>
              <a:rPr kumimoji="1" lang="ja-JP" altLang="en-US"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送りますので必要事項をご記入の上ご返信</a:t>
            </a:r>
            <a:r>
              <a:rPr kumimoji="1" lang="ja-JP" altLang="ja-JP" sz="1050" b="0" i="0" u="none" strike="noStrike" kern="100" cap="none" spc="0" normalizeH="0" baseline="0" noProof="0" dirty="0">
                <a:ln>
                  <a:noFill/>
                </a:ln>
                <a:solidFill>
                  <a:prstClr val="black">
                    <a:lumMod val="85000"/>
                    <a:lumOff val="15000"/>
                  </a:prstClr>
                </a:solidFill>
                <a:effectLst/>
                <a:uLnTx/>
                <a:uFillTx/>
                <a:latin typeface="Meiryo UI"/>
                <a:ea typeface="Meiryo UI"/>
                <a:cs typeface="Times New Roman" panose="02020603050405020304" pitchFamily="18" charset="0"/>
              </a:rPr>
              <a:t>ください。</a:t>
            </a:r>
            <a:endParaRPr kumimoji="1" lang="ja-JP" altLang="en-US" sz="105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FF80021A-69FE-4ABA-9955-12AE440212B3}"/>
              </a:ext>
            </a:extLst>
          </p:cNvPr>
          <p:cNvSpPr/>
          <p:nvPr/>
        </p:nvSpPr>
        <p:spPr>
          <a:xfrm>
            <a:off x="3459818" y="2263391"/>
            <a:ext cx="3082504" cy="2677656"/>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マニュアルや販促物等を</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スターターキットとして</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登録施設・店舗へお送りします。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srgbClr val="FF0000"/>
                </a:solidFill>
                <a:effectLst/>
                <a:uLnTx/>
                <a:uFillTx/>
                <a:latin typeface="Meiryo UI"/>
                <a:ea typeface="Meiryo UI"/>
                <a:cs typeface="+mn-cs"/>
              </a:rPr>
              <a:t>審査が完了後、順次発送</a:t>
            </a:r>
            <a:endParaRPr kumimoji="1" lang="en-US" altLang="ja-JP" sz="1200" b="0" i="0" u="sng" strike="noStrike" kern="1200" cap="none" spc="0" normalizeH="0" baseline="0" noProof="0" dirty="0">
              <a:ln>
                <a:noFill/>
              </a:ln>
              <a:solidFill>
                <a:srgbClr val="FF0000"/>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sng" strike="noStrike" kern="1200" cap="none" spc="0" normalizeH="0" baseline="0" noProof="0" dirty="0">
              <a:ln>
                <a:noFill/>
              </a:ln>
              <a:solidFill>
                <a:srgbClr val="FF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準備が整い次第、順次発送いたします。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スターターキット</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・宿泊限定ポイント専用の</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a:ea typeface="Meiryo UI"/>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加盟店マニュアル・・・</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部　</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・宿泊限定ポイント専用の</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Meiryo UI"/>
                <a:ea typeface="Meiryo UI"/>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卓上</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POP(QR</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コード貼付済</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枚</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9" name="正方形/長方形 48">
            <a:extLst>
              <a:ext uri="{FF2B5EF4-FFF2-40B4-BE49-F238E27FC236}">
                <a16:creationId xmlns:a16="http://schemas.microsoft.com/office/drawing/2014/main" id="{FC6BC84B-B0D0-4FC9-87EE-4D88D9848281}"/>
              </a:ext>
            </a:extLst>
          </p:cNvPr>
          <p:cNvSpPr/>
          <p:nvPr/>
        </p:nvSpPr>
        <p:spPr>
          <a:xfrm>
            <a:off x="3857458" y="1936044"/>
            <a:ext cx="2327978" cy="276999"/>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スターターキット発送</a:t>
            </a:r>
          </a:p>
        </p:txBody>
      </p:sp>
      <p:sp>
        <p:nvSpPr>
          <p:cNvPr id="54" name="正方形/長方形 53">
            <a:extLst>
              <a:ext uri="{FF2B5EF4-FFF2-40B4-BE49-F238E27FC236}">
                <a16:creationId xmlns:a16="http://schemas.microsoft.com/office/drawing/2014/main" id="{84D10455-B41E-4CD4-A283-5EC2AF67B6A0}"/>
              </a:ext>
            </a:extLst>
          </p:cNvPr>
          <p:cNvSpPr/>
          <p:nvPr/>
        </p:nvSpPr>
        <p:spPr>
          <a:xfrm>
            <a:off x="3524205" y="5107548"/>
            <a:ext cx="2901113" cy="461665"/>
          </a:xfrm>
          <a:prstGeom prst="rect">
            <a:avLst/>
          </a:prstGeom>
        </p:spPr>
        <p:txBody>
          <a:bodyPr wrap="square">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573C1"/>
                </a:solidFill>
                <a:effectLst/>
                <a:uLnTx/>
                <a:uFillTx/>
                <a:latin typeface="Meiryo UI"/>
                <a:ea typeface="Meiryo UI"/>
                <a:cs typeface="+mn-cs"/>
              </a:rPr>
              <a:t>※</a:t>
            </a:r>
            <a:r>
              <a:rPr kumimoji="1" lang="ja-JP" altLang="en-US" sz="1200" b="0" i="0" u="none" strike="noStrike" kern="1200" cap="none" spc="0" normalizeH="0" baseline="0" noProof="0" dirty="0">
                <a:ln>
                  <a:noFill/>
                </a:ln>
                <a:solidFill>
                  <a:srgbClr val="0573C1"/>
                </a:solidFill>
                <a:effectLst/>
                <a:uLnTx/>
                <a:uFillTx/>
                <a:latin typeface="Meiryo UI"/>
                <a:ea typeface="Meiryo UI"/>
                <a:cs typeface="+mn-cs"/>
              </a:rPr>
              <a:t>マニュアル等必要書類は、ホームページからもダウンロードいただけます。</a:t>
            </a:r>
            <a:endParaRPr kumimoji="1" lang="en-US" altLang="ja-JP" sz="1200" b="0" i="0" u="none" strike="noStrike" kern="1200" cap="none" spc="0" normalizeH="0" baseline="0" noProof="0" dirty="0">
              <a:ln>
                <a:noFill/>
              </a:ln>
              <a:solidFill>
                <a:srgbClr val="0573C1"/>
              </a:solidFill>
              <a:effectLst/>
              <a:uLnTx/>
              <a:uFillTx/>
              <a:latin typeface="Meiryo UI"/>
              <a:ea typeface="Meiryo UI"/>
              <a:cs typeface="+mn-cs"/>
            </a:endParaRPr>
          </a:p>
        </p:txBody>
      </p:sp>
      <p:pic>
        <p:nvPicPr>
          <p:cNvPr id="1026" name="Picture 2" descr="画像のプレビュー">
            <a:extLst>
              <a:ext uri="{FF2B5EF4-FFF2-40B4-BE49-F238E27FC236}">
                <a16:creationId xmlns:a16="http://schemas.microsoft.com/office/drawing/2014/main" id="{2744C899-B56E-4A17-AFF0-B1A997E2DB6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30295" y="2555175"/>
            <a:ext cx="587986" cy="587986"/>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a:extLst>
              <a:ext uri="{FF2B5EF4-FFF2-40B4-BE49-F238E27FC236}">
                <a16:creationId xmlns:a16="http://schemas.microsoft.com/office/drawing/2014/main" id="{CA654160-BD71-46F5-A201-DE4C8E88C2B2}"/>
              </a:ext>
            </a:extLst>
          </p:cNvPr>
          <p:cNvSpPr/>
          <p:nvPr/>
        </p:nvSpPr>
        <p:spPr>
          <a:xfrm>
            <a:off x="6845277" y="1916877"/>
            <a:ext cx="2502077" cy="461665"/>
          </a:xfrm>
          <a:prstGeom prst="rect">
            <a:avLst/>
          </a:prstGeom>
        </p:spPr>
        <p:txBody>
          <a:bodyPr wrap="square">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代金支払</a:t>
            </a:r>
            <a:endParaRPr kumimoji="1" lang="en-US" altLang="ja-JP" sz="1200" b="1" i="0" u="none" strike="noStrike" kern="1200" cap="none" spc="0" normalizeH="0" baseline="0" noProof="0" dirty="0">
              <a:ln>
                <a:noFill/>
              </a:ln>
              <a:solidFill>
                <a:srgbClr val="ED7D3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ED7D31"/>
                </a:solidFill>
                <a:effectLst/>
                <a:uLnTx/>
                <a:uFillTx/>
                <a:latin typeface="Meiryo UI"/>
                <a:ea typeface="Meiryo UI"/>
                <a:cs typeface="+mn-cs"/>
              </a:rPr>
              <a:t>（事務局⇒登録施設・店舗）</a:t>
            </a:r>
          </a:p>
        </p:txBody>
      </p:sp>
      <p:sp>
        <p:nvSpPr>
          <p:cNvPr id="30" name="スライド番号プレースホルダー 1">
            <a:extLst>
              <a:ext uri="{FF2B5EF4-FFF2-40B4-BE49-F238E27FC236}">
                <a16:creationId xmlns:a16="http://schemas.microsoft.com/office/drawing/2014/main" id="{49F3081E-4B07-4436-8756-06E94A22B94D}"/>
              </a:ext>
            </a:extLst>
          </p:cNvPr>
          <p:cNvSpPr txBox="1">
            <a:spLocks/>
          </p:cNvSpPr>
          <p:nvPr/>
        </p:nvSpPr>
        <p:spPr>
          <a:xfrm>
            <a:off x="7879113" y="6480285"/>
            <a:ext cx="1990739" cy="262515"/>
          </a:xfrm>
          <a:prstGeom prst="rect">
            <a:avLst/>
          </a:prstGeom>
        </p:spPr>
        <p:txBody>
          <a:bodyPr vert="horz" lIns="91440" tIns="45720" rIns="91440" bIns="45720" rtlCol="0" anchor="ctr"/>
          <a:lstStyle>
            <a:defPPr>
              <a:defRPr lang="ja-JP"/>
            </a:defPPr>
            <a:lvl1pPr marL="0" algn="r" defTabSz="839876" rtl="0" eaLnBrk="1" latinLnBrk="0" hangingPunct="1">
              <a:defRPr kumimoji="1" sz="900" b="1" kern="1200">
                <a:solidFill>
                  <a:srgbClr val="0070C0"/>
                </a:solidFill>
                <a:latin typeface="+mn-lt"/>
                <a:ea typeface="+mn-ea"/>
                <a:cs typeface="+mn-cs"/>
              </a:defRPr>
            </a:lvl1pPr>
            <a:lvl2pPr marL="419938" algn="l" defTabSz="839876" rtl="0" eaLnBrk="1" latinLnBrk="0" hangingPunct="1">
              <a:defRPr kumimoji="1" sz="1653" kern="1200">
                <a:solidFill>
                  <a:schemeClr val="tx1"/>
                </a:solidFill>
                <a:latin typeface="+mn-lt"/>
                <a:ea typeface="+mn-ea"/>
                <a:cs typeface="+mn-cs"/>
              </a:defRPr>
            </a:lvl2pPr>
            <a:lvl3pPr marL="839876" algn="l" defTabSz="839876" rtl="0" eaLnBrk="1" latinLnBrk="0" hangingPunct="1">
              <a:defRPr kumimoji="1" sz="1653" kern="1200">
                <a:solidFill>
                  <a:schemeClr val="tx1"/>
                </a:solidFill>
                <a:latin typeface="+mn-lt"/>
                <a:ea typeface="+mn-ea"/>
                <a:cs typeface="+mn-cs"/>
              </a:defRPr>
            </a:lvl3pPr>
            <a:lvl4pPr marL="1259815" algn="l" defTabSz="839876" rtl="0" eaLnBrk="1" latinLnBrk="0" hangingPunct="1">
              <a:defRPr kumimoji="1" sz="1653" kern="1200">
                <a:solidFill>
                  <a:schemeClr val="tx1"/>
                </a:solidFill>
                <a:latin typeface="+mn-lt"/>
                <a:ea typeface="+mn-ea"/>
                <a:cs typeface="+mn-cs"/>
              </a:defRPr>
            </a:lvl4pPr>
            <a:lvl5pPr marL="1679753" algn="l" defTabSz="839876" rtl="0" eaLnBrk="1" latinLnBrk="0" hangingPunct="1">
              <a:defRPr kumimoji="1" sz="1653" kern="1200">
                <a:solidFill>
                  <a:schemeClr val="tx1"/>
                </a:solidFill>
                <a:latin typeface="+mn-lt"/>
                <a:ea typeface="+mn-ea"/>
                <a:cs typeface="+mn-cs"/>
              </a:defRPr>
            </a:lvl5pPr>
            <a:lvl6pPr marL="2099691" algn="l" defTabSz="839876" rtl="0" eaLnBrk="1" latinLnBrk="0" hangingPunct="1">
              <a:defRPr kumimoji="1" sz="1653" kern="1200">
                <a:solidFill>
                  <a:schemeClr val="tx1"/>
                </a:solidFill>
                <a:latin typeface="+mn-lt"/>
                <a:ea typeface="+mn-ea"/>
                <a:cs typeface="+mn-cs"/>
              </a:defRPr>
            </a:lvl6pPr>
            <a:lvl7pPr marL="2519629" algn="l" defTabSz="839876" rtl="0" eaLnBrk="1" latinLnBrk="0" hangingPunct="1">
              <a:defRPr kumimoji="1" sz="1653" kern="1200">
                <a:solidFill>
                  <a:schemeClr val="tx1"/>
                </a:solidFill>
                <a:latin typeface="+mn-lt"/>
                <a:ea typeface="+mn-ea"/>
                <a:cs typeface="+mn-cs"/>
              </a:defRPr>
            </a:lvl7pPr>
            <a:lvl8pPr marL="2939567" algn="l" defTabSz="839876" rtl="0" eaLnBrk="1" latinLnBrk="0" hangingPunct="1">
              <a:defRPr kumimoji="1" sz="1653" kern="1200">
                <a:solidFill>
                  <a:schemeClr val="tx1"/>
                </a:solidFill>
                <a:latin typeface="+mn-lt"/>
                <a:ea typeface="+mn-ea"/>
                <a:cs typeface="+mn-cs"/>
              </a:defRPr>
            </a:lvl8pPr>
            <a:lvl9pPr marL="3359506" algn="l" defTabSz="839876" rtl="0" eaLnBrk="1" latinLnBrk="0" hangingPunct="1">
              <a:defRPr kumimoji="1" sz="1653" kern="1200">
                <a:solidFill>
                  <a:schemeClr val="tx1"/>
                </a:solidFill>
                <a:latin typeface="+mn-lt"/>
                <a:ea typeface="+mn-ea"/>
                <a:cs typeface="+mn-cs"/>
              </a:defRPr>
            </a:lvl9p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3</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pic>
        <p:nvPicPr>
          <p:cNvPr id="31" name="図 30">
            <a:extLst>
              <a:ext uri="{FF2B5EF4-FFF2-40B4-BE49-F238E27FC236}">
                <a16:creationId xmlns:a16="http://schemas.microsoft.com/office/drawing/2014/main" id="{CC4E5D49-8F00-452D-A674-27C7EC91D8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2037" y="5818664"/>
            <a:ext cx="2180273" cy="615255"/>
          </a:xfrm>
          <a:prstGeom prst="rect">
            <a:avLst/>
          </a:prstGeom>
        </p:spPr>
      </p:pic>
      <p:sp>
        <p:nvSpPr>
          <p:cNvPr id="37" name="正方形/長方形 36">
            <a:extLst>
              <a:ext uri="{FF2B5EF4-FFF2-40B4-BE49-F238E27FC236}">
                <a16:creationId xmlns:a16="http://schemas.microsoft.com/office/drawing/2014/main" id="{7EEEA5A5-7A81-47C3-A408-7F3C2728EB3F}"/>
              </a:ext>
            </a:extLst>
          </p:cNvPr>
          <p:cNvSpPr/>
          <p:nvPr/>
        </p:nvSpPr>
        <p:spPr>
          <a:xfrm>
            <a:off x="6691169" y="2378542"/>
            <a:ext cx="2866499" cy="841705"/>
          </a:xfrm>
          <a:prstGeom prst="rect">
            <a:avLst/>
          </a:prstGeom>
        </p:spPr>
        <p:txBody>
          <a:bodyPr wrap="square">
            <a:spAutoFit/>
          </a:bodyPr>
          <a:lstStyle/>
          <a:p>
            <a:pPr marL="0" marR="0" lvl="0" indent="0" algn="ctr" defTabSz="839876"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利用実績に応じて、事務局より清算金額を、</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ts val="15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指定の口座に振り込みます。</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ts val="15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prstClr val="black"/>
                </a:solidFill>
                <a:effectLst/>
                <a:uLnTx/>
                <a:uFillTx/>
                <a:latin typeface="Meiryo UI"/>
                <a:ea typeface="Meiryo UI"/>
                <a:cs typeface="+mn-cs"/>
              </a:rPr>
              <a:t>※</a:t>
            </a:r>
            <a:r>
              <a:rPr kumimoji="1" lang="ja-JP" altLang="en-US" sz="1100" b="0" i="0" u="sng" strike="noStrike" kern="1200" cap="none" spc="0" normalizeH="0" baseline="0" noProof="0" dirty="0">
                <a:ln>
                  <a:noFill/>
                </a:ln>
                <a:solidFill>
                  <a:prstClr val="black"/>
                </a:solidFill>
                <a:effectLst/>
                <a:uLnTx/>
                <a:uFillTx/>
                <a:latin typeface="Meiryo UI"/>
                <a:ea typeface="Meiryo UI"/>
                <a:cs typeface="+mn-cs"/>
              </a:rPr>
              <a:t>店舗からの請求は必要ありません。</a:t>
            </a:r>
            <a:endParaRPr kumimoji="1" lang="en-US" altLang="ja-JP" sz="1100" b="0"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ts val="1500"/>
              </a:lnSpc>
              <a:spcBef>
                <a:spcPts val="0"/>
              </a:spcBef>
              <a:spcAft>
                <a:spcPts val="0"/>
              </a:spcAft>
              <a:buClrTx/>
              <a:buSzTx/>
              <a:buFontTx/>
              <a:buNone/>
              <a:tabLst/>
              <a:defRPr/>
            </a:pPr>
            <a:r>
              <a:rPr lang="en-US" altLang="ja-JP" sz="1100" u="sng" dirty="0">
                <a:solidFill>
                  <a:prstClr val="black"/>
                </a:solidFill>
                <a:latin typeface="Meiryo UI"/>
                <a:ea typeface="Meiryo UI"/>
              </a:rPr>
              <a:t>※</a:t>
            </a:r>
            <a:r>
              <a:rPr lang="ja-JP" altLang="en-US" sz="1100" u="sng" dirty="0">
                <a:solidFill>
                  <a:prstClr val="black"/>
                </a:solidFill>
                <a:latin typeface="Meiryo UI"/>
                <a:ea typeface="Meiryo UI"/>
              </a:rPr>
              <a:t>振込名義は</a:t>
            </a:r>
            <a:r>
              <a:rPr lang="en-US" altLang="ja-JP" sz="1100" u="sng" dirty="0">
                <a:solidFill>
                  <a:prstClr val="black"/>
                </a:solidFill>
                <a:latin typeface="Meiryo UI"/>
                <a:ea typeface="Meiryo UI"/>
              </a:rPr>
              <a:t>【</a:t>
            </a:r>
            <a:r>
              <a:rPr lang="ja-JP" altLang="en-US" sz="1100" u="sng" dirty="0">
                <a:solidFill>
                  <a:prstClr val="black"/>
                </a:solidFill>
                <a:latin typeface="Meiryo UI"/>
                <a:ea typeface="Meiryo UI"/>
              </a:rPr>
              <a:t>ぎふ旅コイン事務局</a:t>
            </a:r>
            <a:r>
              <a:rPr lang="en-US" altLang="ja-JP" sz="1100" u="sng" dirty="0">
                <a:solidFill>
                  <a:prstClr val="black"/>
                </a:solidFill>
                <a:latin typeface="Meiryo UI"/>
                <a:ea typeface="Meiryo UI"/>
              </a:rPr>
              <a:t>】</a:t>
            </a:r>
            <a:r>
              <a:rPr lang="ja-JP" altLang="en-US" sz="1100" u="sng" dirty="0">
                <a:solidFill>
                  <a:prstClr val="black"/>
                </a:solidFill>
                <a:latin typeface="Meiryo UI"/>
                <a:ea typeface="Meiryo UI"/>
              </a:rPr>
              <a:t>です。</a:t>
            </a:r>
            <a:endParaRPr kumimoji="1" lang="ja-JP" altLang="en-US" sz="1100" b="0" i="0" u="sng" strike="noStrike" kern="1200" cap="none" spc="0" normalizeH="0" baseline="0" noProof="0" dirty="0">
              <a:ln>
                <a:noFill/>
              </a:ln>
              <a:solidFill>
                <a:prstClr val="black"/>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06BBA5A5-24EB-4B57-8030-CED90FEB60C0}"/>
              </a:ext>
            </a:extLst>
          </p:cNvPr>
          <p:cNvSpPr/>
          <p:nvPr/>
        </p:nvSpPr>
        <p:spPr>
          <a:xfrm rot="10800000" flipV="1">
            <a:off x="371983" y="3361617"/>
            <a:ext cx="2181502" cy="273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rPr>
              <a:t>※</a:t>
            </a:r>
            <a:r>
              <a:rPr kumimoji="1" lang="ja-JP" altLang="en-US" sz="110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rPr>
              <a:t>随時申し込みを受け付けます。</a:t>
            </a:r>
            <a:endParaRPr kumimoji="1" lang="en-US" altLang="ja-JP" sz="1100" b="1" i="0" u="none" strike="noStrike" kern="100" cap="none" spc="0" normalizeH="0" baseline="0" noProof="0" dirty="0">
              <a:ln>
                <a:noFill/>
              </a:ln>
              <a:solidFill>
                <a:srgbClr val="0573C1"/>
              </a:solidFill>
              <a:effectLst/>
              <a:uLnTx/>
              <a:uFillTx/>
              <a:latin typeface="Meiryo UI"/>
              <a:ea typeface="Meiryo UI"/>
              <a:cs typeface="Times New Roman" panose="02020603050405020304" pitchFamily="18" charset="0"/>
            </a:endParaRPr>
          </a:p>
        </p:txBody>
      </p:sp>
      <p:sp>
        <p:nvSpPr>
          <p:cNvPr id="33" name="正方形/長方形 32">
            <a:extLst>
              <a:ext uri="{FF2B5EF4-FFF2-40B4-BE49-F238E27FC236}">
                <a16:creationId xmlns:a16="http://schemas.microsoft.com/office/drawing/2014/main" id="{BB26E8F5-AE25-4043-85A1-104C6EACE6E5}"/>
              </a:ext>
            </a:extLst>
          </p:cNvPr>
          <p:cNvSpPr/>
          <p:nvPr/>
        </p:nvSpPr>
        <p:spPr>
          <a:xfrm>
            <a:off x="1860" y="-17030"/>
            <a:ext cx="9906000" cy="4788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3</a:t>
            </a:r>
            <a:r>
              <a:rPr lang="ja-JP" altLang="en-US" sz="1600" b="1" dirty="0">
                <a:solidFill>
                  <a:schemeClr val="bg1"/>
                </a:solidFill>
                <a:latin typeface="Meiryo UI" panose="020B0604030504040204" pitchFamily="50" charset="-128"/>
                <a:ea typeface="Meiryo UI" panose="020B0604030504040204" pitchFamily="50" charset="-128"/>
              </a:rPr>
              <a:t>．登録から精算までの手順</a:t>
            </a:r>
            <a:endParaRPr lang="ja-JP" altLang="en-US" sz="1600" b="1" dirty="0">
              <a:solidFill>
                <a:schemeClr val="bg1"/>
              </a:solidFill>
            </a:endParaRPr>
          </a:p>
        </p:txBody>
      </p:sp>
      <p:sp>
        <p:nvSpPr>
          <p:cNvPr id="2" name="正方形/長方形 1">
            <a:extLst>
              <a:ext uri="{FF2B5EF4-FFF2-40B4-BE49-F238E27FC236}">
                <a16:creationId xmlns:a16="http://schemas.microsoft.com/office/drawing/2014/main" id="{3EA2877E-C380-A0E0-AA84-90A5A921AD63}"/>
              </a:ext>
            </a:extLst>
          </p:cNvPr>
          <p:cNvSpPr/>
          <p:nvPr/>
        </p:nvSpPr>
        <p:spPr>
          <a:xfrm>
            <a:off x="6786346" y="3252453"/>
            <a:ext cx="2771322" cy="1277273"/>
          </a:xfrm>
          <a:prstGeom prst="rect">
            <a:avLst/>
          </a:prstGeom>
        </p:spPr>
        <p:txBody>
          <a:bodyPr wrap="square">
            <a:spAutoFit/>
          </a:bodyPr>
          <a:lstStyle/>
          <a:p>
            <a:pPr>
              <a:defRPr/>
            </a:pPr>
            <a:r>
              <a:rPr lang="ja-JP" altLang="en-US" sz="1100" spc="80" dirty="0">
                <a:solidFill>
                  <a:prstClr val="black"/>
                </a:solidFill>
                <a:latin typeface="Meiryo UI"/>
                <a:ea typeface="Meiryo UI"/>
              </a:rPr>
              <a:t>売上げ金額より</a:t>
            </a:r>
            <a:r>
              <a:rPr lang="ja-JP" altLang="en-US" sz="1100" u="sng" spc="80" dirty="0">
                <a:solidFill>
                  <a:prstClr val="black"/>
                </a:solidFill>
                <a:latin typeface="Meiryo UI"/>
                <a:ea typeface="Meiryo UI"/>
              </a:rPr>
              <a:t>決済システム利用料</a:t>
            </a:r>
            <a:r>
              <a:rPr lang="en-US" altLang="ja-JP" sz="1100" u="sng" spc="80" dirty="0">
                <a:solidFill>
                  <a:prstClr val="black"/>
                </a:solidFill>
                <a:latin typeface="Meiryo UI"/>
                <a:ea typeface="Meiryo UI"/>
              </a:rPr>
              <a:t>(</a:t>
            </a:r>
            <a:r>
              <a:rPr lang="en-US" altLang="ja-JP" sz="1100" spc="80" dirty="0">
                <a:solidFill>
                  <a:prstClr val="black"/>
                </a:solidFill>
                <a:latin typeface="Meiryo UI"/>
                <a:ea typeface="Meiryo UI"/>
              </a:rPr>
              <a:t>※</a:t>
            </a:r>
            <a:r>
              <a:rPr lang="ja-JP" altLang="en-US" sz="1100" spc="80" dirty="0">
                <a:solidFill>
                  <a:prstClr val="black"/>
                </a:solidFill>
                <a:latin typeface="Meiryo UI"/>
                <a:ea typeface="Meiryo UI"/>
              </a:rPr>
              <a:t>下記参照</a:t>
            </a:r>
            <a:r>
              <a:rPr lang="en-US" altLang="ja-JP" sz="1100" spc="80" dirty="0">
                <a:solidFill>
                  <a:prstClr val="black"/>
                </a:solidFill>
                <a:latin typeface="Meiryo UI"/>
                <a:ea typeface="Meiryo UI"/>
              </a:rPr>
              <a:t>)</a:t>
            </a:r>
            <a:r>
              <a:rPr lang="ja-JP" altLang="en-US" sz="1100" spc="80" dirty="0">
                <a:solidFill>
                  <a:prstClr val="black"/>
                </a:solidFill>
                <a:latin typeface="Meiryo UI"/>
                <a:ea typeface="Meiryo UI"/>
              </a:rPr>
              <a:t>を差し引いた金額を指定の口座に振り込みます。</a:t>
            </a:r>
            <a:endParaRPr lang="en-US" altLang="ja-JP" sz="1100" spc="80" dirty="0">
              <a:solidFill>
                <a:prstClr val="black"/>
              </a:solidFill>
              <a:latin typeface="Meiryo UI"/>
              <a:ea typeface="Meiryo UI"/>
            </a:endParaRPr>
          </a:p>
          <a:p>
            <a:pPr>
              <a:defRPr/>
            </a:pPr>
            <a:endParaRPr lang="en-US" altLang="ja-JP" sz="900" spc="80" dirty="0">
              <a:solidFill>
                <a:prstClr val="black"/>
              </a:solidFill>
              <a:latin typeface="Meiryo UI"/>
              <a:ea typeface="Meiryo UI"/>
            </a:endParaRPr>
          </a:p>
          <a:p>
            <a:pPr marL="0" marR="0" lvl="0" indent="0" defTabSz="839876" rtl="0" eaLnBrk="1" fontAlgn="auto" latinLnBrk="0" hangingPunct="1">
              <a:spcBef>
                <a:spcPts val="0"/>
              </a:spcBef>
              <a:spcAft>
                <a:spcPts val="0"/>
              </a:spcAft>
              <a:buClrTx/>
              <a:buSzTx/>
              <a:buFontTx/>
              <a:buNone/>
              <a:tabLst/>
              <a:defRPr/>
            </a:pPr>
            <a:r>
              <a:rPr lang="en-US" altLang="ja-JP" sz="1100" u="sng" spc="80" dirty="0">
                <a:solidFill>
                  <a:srgbClr val="FF0000"/>
                </a:solidFill>
                <a:latin typeface="Meiryo UI"/>
                <a:ea typeface="Meiryo UI"/>
              </a:rPr>
              <a:t>※【</a:t>
            </a:r>
            <a:r>
              <a:rPr lang="ja-JP" altLang="en-US" sz="1100" u="sng" spc="80" dirty="0">
                <a:solidFill>
                  <a:srgbClr val="FF0000"/>
                </a:solidFill>
                <a:latin typeface="Meiryo UI"/>
                <a:ea typeface="Meiryo UI"/>
              </a:rPr>
              <a:t>決済システム利用料</a:t>
            </a:r>
            <a:r>
              <a:rPr lang="en-US" altLang="ja-JP" sz="1100" u="sng" spc="80" dirty="0">
                <a:solidFill>
                  <a:srgbClr val="FF0000"/>
                </a:solidFill>
                <a:latin typeface="Meiryo UI"/>
                <a:ea typeface="Meiryo UI"/>
              </a:rPr>
              <a:t>】</a:t>
            </a:r>
          </a:p>
          <a:p>
            <a:pPr marL="0" marR="0" lvl="0" indent="0" defTabSz="839876" rtl="0" eaLnBrk="1" fontAlgn="auto" latinLnBrk="0" hangingPunct="1">
              <a:lnSpc>
                <a:spcPct val="100000"/>
              </a:lnSpc>
              <a:spcBef>
                <a:spcPts val="0"/>
              </a:spcBef>
              <a:spcAft>
                <a:spcPts val="0"/>
              </a:spcAft>
              <a:buClrTx/>
              <a:buSzTx/>
              <a:buFontTx/>
              <a:buNone/>
              <a:tabLst/>
              <a:defRPr/>
            </a:pPr>
            <a:r>
              <a:rPr lang="ja-JP" altLang="en-US" sz="1100" spc="80" dirty="0">
                <a:solidFill>
                  <a:prstClr val="black"/>
                </a:solidFill>
                <a:latin typeface="Meiryo UI"/>
                <a:ea typeface="Meiryo UI"/>
              </a:rPr>
              <a:t>売上げ金額に</a:t>
            </a:r>
            <a:r>
              <a:rPr lang="en-US" altLang="ja-JP" sz="1100" spc="80" dirty="0">
                <a:solidFill>
                  <a:prstClr val="black"/>
                </a:solidFill>
                <a:latin typeface="Meiryo UI"/>
                <a:ea typeface="Meiryo UI"/>
              </a:rPr>
              <a:t>1.65</a:t>
            </a:r>
            <a:r>
              <a:rPr lang="ja-JP" altLang="en-US" sz="1100" spc="80" dirty="0">
                <a:solidFill>
                  <a:prstClr val="black"/>
                </a:solidFill>
                <a:latin typeface="Meiryo UI"/>
                <a:ea typeface="Meiryo UI"/>
              </a:rPr>
              <a:t>％を乗じて計算された</a:t>
            </a:r>
            <a:endParaRPr lang="en-US" altLang="ja-JP" sz="1100" spc="80" dirty="0">
              <a:solidFill>
                <a:prstClr val="black"/>
              </a:solidFill>
              <a:latin typeface="Meiryo UI"/>
              <a:ea typeface="Meiryo UI"/>
            </a:endParaRPr>
          </a:p>
          <a:p>
            <a:pPr marL="0" marR="0" lvl="0" indent="0" defTabSz="839876" rtl="0" eaLnBrk="1" fontAlgn="auto" latinLnBrk="0" hangingPunct="1">
              <a:lnSpc>
                <a:spcPct val="100000"/>
              </a:lnSpc>
              <a:spcBef>
                <a:spcPts val="0"/>
              </a:spcBef>
              <a:spcAft>
                <a:spcPts val="0"/>
              </a:spcAft>
              <a:buClrTx/>
              <a:buSzTx/>
              <a:buFontTx/>
              <a:buNone/>
              <a:tabLst/>
              <a:defRPr/>
            </a:pPr>
            <a:r>
              <a:rPr lang="ja-JP" altLang="en-US" sz="1100" spc="80" dirty="0">
                <a:solidFill>
                  <a:prstClr val="black"/>
                </a:solidFill>
                <a:latin typeface="Meiryo UI"/>
                <a:ea typeface="Meiryo UI"/>
              </a:rPr>
              <a:t>金額に、消費税</a:t>
            </a:r>
            <a:r>
              <a:rPr lang="en-US" altLang="ja-JP" sz="1100" spc="80" dirty="0">
                <a:solidFill>
                  <a:prstClr val="black"/>
                </a:solidFill>
                <a:latin typeface="Meiryo UI"/>
                <a:ea typeface="Meiryo UI"/>
              </a:rPr>
              <a:t>10</a:t>
            </a:r>
            <a:r>
              <a:rPr lang="ja-JP" altLang="en-US" sz="1100" spc="80" dirty="0">
                <a:solidFill>
                  <a:prstClr val="black"/>
                </a:solidFill>
                <a:latin typeface="Meiryo UI"/>
                <a:ea typeface="Meiryo UI"/>
              </a:rPr>
              <a:t>％を加算した金額</a:t>
            </a:r>
            <a:endParaRPr lang="en-US" altLang="ja-JP" sz="1100" spc="80" dirty="0">
              <a:solidFill>
                <a:prstClr val="black"/>
              </a:solidFill>
              <a:latin typeface="Meiryo UI"/>
              <a:ea typeface="Meiryo UI"/>
            </a:endParaRPr>
          </a:p>
        </p:txBody>
      </p:sp>
      <p:pic>
        <p:nvPicPr>
          <p:cNvPr id="12" name="図 11">
            <a:extLst>
              <a:ext uri="{FF2B5EF4-FFF2-40B4-BE49-F238E27FC236}">
                <a16:creationId xmlns:a16="http://schemas.microsoft.com/office/drawing/2014/main" id="{672D220C-9C1A-65CE-EEF0-EBC169408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8033" y="4413885"/>
            <a:ext cx="1495025" cy="2020034"/>
          </a:xfrm>
          <a:prstGeom prst="rect">
            <a:avLst/>
          </a:prstGeom>
        </p:spPr>
      </p:pic>
      <p:sp>
        <p:nvSpPr>
          <p:cNvPr id="26" name="正方形/長方形 25">
            <a:extLst>
              <a:ext uri="{FF2B5EF4-FFF2-40B4-BE49-F238E27FC236}">
                <a16:creationId xmlns:a16="http://schemas.microsoft.com/office/drawing/2014/main" id="{3EE59D2A-D526-405F-BBA9-A71A5476B2AF}"/>
              </a:ext>
            </a:extLst>
          </p:cNvPr>
          <p:cNvSpPr/>
          <p:nvPr/>
        </p:nvSpPr>
        <p:spPr>
          <a:xfrm>
            <a:off x="259309" y="6366238"/>
            <a:ext cx="3264896" cy="1724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srgbClr val="0573C1"/>
                </a:solidFill>
                <a:effectLst/>
                <a:uLnTx/>
                <a:uFillTx/>
                <a:latin typeface="Meiryo UI"/>
                <a:ea typeface="Meiryo UI"/>
                <a:cs typeface="+mn-cs"/>
              </a:rPr>
              <a:t>※</a:t>
            </a:r>
            <a:r>
              <a:rPr kumimoji="1" lang="ja-JP" altLang="en-US" sz="1100" b="0" i="0" u="sng" strike="noStrike" kern="1200" cap="none" spc="0" normalizeH="0" baseline="0" noProof="0" dirty="0">
                <a:ln>
                  <a:noFill/>
                </a:ln>
                <a:solidFill>
                  <a:srgbClr val="0573C1"/>
                </a:solidFill>
                <a:effectLst/>
                <a:uLnTx/>
                <a:uFillTx/>
                <a:latin typeface="Meiryo UI"/>
                <a:ea typeface="Meiryo UI"/>
                <a:cs typeface="+mn-cs"/>
              </a:rPr>
              <a:t>事務局での審査を行った後、登録となります。</a:t>
            </a:r>
          </a:p>
        </p:txBody>
      </p:sp>
      <p:pic>
        <p:nvPicPr>
          <p:cNvPr id="14" name="図 13">
            <a:extLst>
              <a:ext uri="{FF2B5EF4-FFF2-40B4-BE49-F238E27FC236}">
                <a16:creationId xmlns:a16="http://schemas.microsoft.com/office/drawing/2014/main" id="{B3D127A5-25CF-F67C-6770-0C810FA203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983" y="4348107"/>
            <a:ext cx="1464505" cy="2032376"/>
          </a:xfrm>
          <a:prstGeom prst="rect">
            <a:avLst/>
          </a:prstGeom>
        </p:spPr>
      </p:pic>
      <p:sp>
        <p:nvSpPr>
          <p:cNvPr id="5" name="四角形: 角を丸くする 4">
            <a:extLst>
              <a:ext uri="{FF2B5EF4-FFF2-40B4-BE49-F238E27FC236}">
                <a16:creationId xmlns:a16="http://schemas.microsoft.com/office/drawing/2014/main" id="{23A064C8-37E6-95D6-E1F9-9B58012DFD35}"/>
              </a:ext>
            </a:extLst>
          </p:cNvPr>
          <p:cNvSpPr/>
          <p:nvPr/>
        </p:nvSpPr>
        <p:spPr>
          <a:xfrm>
            <a:off x="6769039" y="6111216"/>
            <a:ext cx="2748147" cy="40320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ja-JP"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上記の振</a:t>
            </a: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り</a:t>
            </a:r>
            <a:r>
              <a:rPr lang="ja-JP"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込み日は、変更</a:t>
            </a:r>
            <a:r>
              <a:rPr lang="ja-JP" altLang="en-US"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になる</a:t>
            </a:r>
            <a:r>
              <a:rPr lang="ja-JP" altLang="ja-JP" sz="11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場合がございますのでご了承ください。</a:t>
            </a:r>
          </a:p>
        </p:txBody>
      </p:sp>
      <p:graphicFrame>
        <p:nvGraphicFramePr>
          <p:cNvPr id="6" name="表 7">
            <a:extLst>
              <a:ext uri="{FF2B5EF4-FFF2-40B4-BE49-F238E27FC236}">
                <a16:creationId xmlns:a16="http://schemas.microsoft.com/office/drawing/2014/main" id="{94591DA1-502F-28A5-34DA-168033372389}"/>
              </a:ext>
            </a:extLst>
          </p:cNvPr>
          <p:cNvGraphicFramePr>
            <a:graphicFrameLocks noGrp="1"/>
          </p:cNvGraphicFramePr>
          <p:nvPr>
            <p:extLst>
              <p:ext uri="{D42A27DB-BD31-4B8C-83A1-F6EECF244321}">
                <p14:modId xmlns:p14="http://schemas.microsoft.com/office/powerpoint/2010/main" val="1413537259"/>
              </p:ext>
            </p:extLst>
          </p:nvPr>
        </p:nvGraphicFramePr>
        <p:xfrm>
          <a:off x="6728609" y="4824540"/>
          <a:ext cx="2832874" cy="1288260"/>
        </p:xfrm>
        <a:graphic>
          <a:graphicData uri="http://schemas.openxmlformats.org/drawingml/2006/table">
            <a:tbl>
              <a:tblPr firstRow="1" bandRow="1">
                <a:tableStyleId>{5C22544A-7EE6-4342-B048-85BDC9FD1C3A}</a:tableStyleId>
              </a:tblPr>
              <a:tblGrid>
                <a:gridCol w="1422844">
                  <a:extLst>
                    <a:ext uri="{9D8B030D-6E8A-4147-A177-3AD203B41FA5}">
                      <a16:colId xmlns:a16="http://schemas.microsoft.com/office/drawing/2014/main" val="1186785409"/>
                    </a:ext>
                  </a:extLst>
                </a:gridCol>
                <a:gridCol w="1410030">
                  <a:extLst>
                    <a:ext uri="{9D8B030D-6E8A-4147-A177-3AD203B41FA5}">
                      <a16:colId xmlns:a16="http://schemas.microsoft.com/office/drawing/2014/main" val="1723696911"/>
                    </a:ext>
                  </a:extLst>
                </a:gridCol>
              </a:tblGrid>
              <a:tr h="238762">
                <a:tc>
                  <a:txBody>
                    <a:bodyPr/>
                    <a:lstStyle/>
                    <a:p>
                      <a:pPr algn="ctr"/>
                      <a:r>
                        <a:rPr kumimoji="1" lang="ja-JP" altLang="en-US" sz="1000" dirty="0">
                          <a:solidFill>
                            <a:schemeClr val="tx1"/>
                          </a:solidFill>
                          <a:latin typeface="+mn-ea"/>
                          <a:ea typeface="+mn-ea"/>
                        </a:rPr>
                        <a:t>利用日</a:t>
                      </a:r>
                      <a:endParaRPr kumimoji="1" lang="ja-JP" altLang="en-US" sz="1000" strike="sngStrike" dirty="0">
                        <a:solidFill>
                          <a:schemeClr val="tx1"/>
                        </a:solidFill>
                        <a:latin typeface="+mn-ea"/>
                        <a:ea typeface="+mn-ea"/>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tc>
                  <a:txBody>
                    <a:bodyPr/>
                    <a:lstStyle/>
                    <a:p>
                      <a:pPr algn="ctr"/>
                      <a:r>
                        <a:rPr kumimoji="1" lang="ja-JP" altLang="en-US" sz="1000" dirty="0">
                          <a:solidFill>
                            <a:schemeClr val="tx1">
                              <a:lumMod val="85000"/>
                              <a:lumOff val="15000"/>
                            </a:schemeClr>
                          </a:solidFill>
                          <a:latin typeface="+mn-ea"/>
                          <a:ea typeface="+mn-ea"/>
                        </a:rPr>
                        <a:t>振込予定日</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55545922"/>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2025/6/1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8/31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2025/9/24</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（水）</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92665036"/>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2025/9/1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10/31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2025/11/21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（金）</a:t>
                      </a:r>
                      <a:endPar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81876164"/>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2025/11/1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12/31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2026/1/22</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（木）</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58119678"/>
                  </a:ext>
                </a:extLst>
              </a:tr>
              <a:tr h="261105">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2026/1/1</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a:t>
                      </a: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2/28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marR="0" lvl="0" indent="0" algn="l" defTabSz="632986" rtl="0" eaLnBrk="1" fontAlgn="auto" latinLnBrk="0" hangingPunct="1">
                        <a:lnSpc>
                          <a:spcPct val="100000"/>
                        </a:lnSpc>
                        <a:spcBef>
                          <a:spcPts val="0"/>
                        </a:spcBef>
                        <a:spcAft>
                          <a:spcPts val="0"/>
                        </a:spcAft>
                        <a:buClrTx/>
                        <a:buSzTx/>
                        <a:buFontTx/>
                        <a:buNone/>
                        <a:tabLst/>
                        <a:defRPr/>
                      </a:pPr>
                      <a:r>
                        <a:rPr kumimoji="1" lang="en-US" altLang="ja-JP" sz="1050" u="none" dirty="0">
                          <a:solidFill>
                            <a:schemeClr val="tx1">
                              <a:lumMod val="85000"/>
                              <a:lumOff val="15000"/>
                            </a:schemeClr>
                          </a:solidFill>
                          <a:latin typeface="Meiryo UI" panose="020B0604030504040204" pitchFamily="50" charset="-128"/>
                          <a:ea typeface="Meiryo UI" panose="020B0604030504040204" pitchFamily="50" charset="-128"/>
                        </a:rPr>
                        <a:t>2026/3/24</a:t>
                      </a:r>
                      <a:r>
                        <a:rPr kumimoji="1" lang="ja-JP" altLang="en-US" sz="1050" u="none" dirty="0">
                          <a:solidFill>
                            <a:schemeClr val="tx1">
                              <a:lumMod val="85000"/>
                              <a:lumOff val="15000"/>
                            </a:schemeClr>
                          </a:solidFill>
                          <a:latin typeface="Meiryo UI" panose="020B0604030504040204" pitchFamily="50" charset="-128"/>
                          <a:ea typeface="Meiryo UI" panose="020B0604030504040204" pitchFamily="50" charset="-128"/>
                        </a:rPr>
                        <a:t>（火）</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959043152"/>
                  </a:ext>
                </a:extLst>
              </a:tr>
            </a:tbl>
          </a:graphicData>
        </a:graphic>
      </p:graphicFrame>
    </p:spTree>
    <p:extLst>
      <p:ext uri="{BB962C8B-B14F-4D97-AF65-F5344CB8AC3E}">
        <p14:creationId xmlns:p14="http://schemas.microsoft.com/office/powerpoint/2010/main" val="27305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B503A268-A8F7-4933-ADFE-C684AFA0577C}"/>
              </a:ext>
            </a:extLst>
          </p:cNvPr>
          <p:cNvSpPr/>
          <p:nvPr/>
        </p:nvSpPr>
        <p:spPr>
          <a:xfrm>
            <a:off x="51061" y="833644"/>
            <a:ext cx="9794930" cy="5816537"/>
          </a:xfrm>
          <a:prstGeom prst="rect">
            <a:avLst/>
          </a:prstGeom>
          <a:solidFill>
            <a:srgbClr val="D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9" name="正方形/長方形 8">
            <a:extLst>
              <a:ext uri="{FF2B5EF4-FFF2-40B4-BE49-F238E27FC236}">
                <a16:creationId xmlns:a16="http://schemas.microsoft.com/office/drawing/2014/main" id="{FAB1E2EE-A566-4479-A641-ECF812B97358}"/>
              </a:ext>
            </a:extLst>
          </p:cNvPr>
          <p:cNvSpPr/>
          <p:nvPr/>
        </p:nvSpPr>
        <p:spPr>
          <a:xfrm>
            <a:off x="-13893" y="463397"/>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3</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r>
              <a:rPr lang="ja-JP" altLang="en-US" sz="1600" b="1" dirty="0">
                <a:solidFill>
                  <a:prstClr val="white"/>
                </a:solidFill>
                <a:latin typeface="Meiryo UI"/>
                <a:ea typeface="Meiryo UI"/>
              </a:rPr>
              <a:t>「ぎふ旅コイン」登録店舗の募集概要について</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（参加条件）</a:t>
            </a:r>
          </a:p>
        </p:txBody>
      </p:sp>
      <p:sp>
        <p:nvSpPr>
          <p:cNvPr id="11" name="四角形: 角を丸くする 10">
            <a:extLst>
              <a:ext uri="{FF2B5EF4-FFF2-40B4-BE49-F238E27FC236}">
                <a16:creationId xmlns:a16="http://schemas.microsoft.com/office/drawing/2014/main" id="{E455A17B-8BF1-4AF0-AABC-341C3620EAB0}"/>
              </a:ext>
            </a:extLst>
          </p:cNvPr>
          <p:cNvSpPr/>
          <p:nvPr/>
        </p:nvSpPr>
        <p:spPr>
          <a:xfrm>
            <a:off x="112871" y="877455"/>
            <a:ext cx="9680258" cy="5735781"/>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5" name="正方形/長方形 14">
            <a:extLst>
              <a:ext uri="{FF2B5EF4-FFF2-40B4-BE49-F238E27FC236}">
                <a16:creationId xmlns:a16="http://schemas.microsoft.com/office/drawing/2014/main" id="{F6CAA62D-5018-4784-B14C-0E9DAD70676C}"/>
              </a:ext>
            </a:extLst>
          </p:cNvPr>
          <p:cNvSpPr/>
          <p:nvPr/>
        </p:nvSpPr>
        <p:spPr>
          <a:xfrm>
            <a:off x="139279" y="1235493"/>
            <a:ext cx="4813721" cy="1477328"/>
          </a:xfrm>
          <a:prstGeom prst="rect">
            <a:avLst/>
          </a:prstGeom>
          <a:noFill/>
        </p:spPr>
        <p:txBody>
          <a:bodyPr wrap="square">
            <a:spAutoFit/>
          </a:bodyPr>
          <a:lstStyle/>
          <a:p>
            <a:pPr marL="171450" marR="0" lvl="0" indent="-171450" algn="l" defTabSz="839876"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ja-JP" sz="1000" kern="100" dirty="0">
                <a:effectLst/>
                <a:latin typeface="+mn-ea"/>
                <a:cs typeface="Times New Roman" panose="02020603050405020304" pitchFamily="18" charset="0"/>
              </a:rPr>
              <a:t>岐阜県内に事業所・店舗等を有する者。（岐阜県外に本店がある場合でも、県内の店舗等があれば県内店舗のみ対象とします。）</a:t>
            </a:r>
            <a:endParaRPr lang="en-US" altLang="ja-JP" sz="1000" kern="100" dirty="0">
              <a:effectLst/>
              <a:latin typeface="+mn-ea"/>
              <a:cs typeface="Times New Roman" panose="02020603050405020304" pitchFamily="18" charset="0"/>
            </a:endParaRPr>
          </a:p>
          <a:p>
            <a:pPr marL="171450" marR="0" lvl="0" indent="-171450" algn="l" defTabSz="839876"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ja-JP" sz="1000" kern="100" dirty="0">
                <a:effectLst/>
                <a:latin typeface="+mn-ea"/>
                <a:cs typeface="Times New Roman" panose="02020603050405020304" pitchFamily="18" charset="0"/>
              </a:rPr>
              <a:t>主として観光客が利用する施設（宿泊施設、販売店、体験施設等、飲食店）および観光目的で利用する交通機関（鉄道、バス、タクシー、レンタカー）とします。なお、スーパーマーケット、ドラッグストアー、ホームセンターなどの量販店、コンビニエンスストアについては原則対象外としますが、観光客向けの岐阜県土産品の販売を行っている者については、個別に判断します。</a:t>
            </a:r>
            <a:endParaRPr lang="en-US" altLang="ja-JP" sz="1000" kern="100" dirty="0">
              <a:effectLst/>
              <a:latin typeface="+mn-ea"/>
              <a:cs typeface="Times New Roman" panose="02020603050405020304" pitchFamily="18" charset="0"/>
            </a:endParaRPr>
          </a:p>
          <a:p>
            <a:pPr marL="171450" marR="0" lvl="0" indent="-171450" algn="l" defTabSz="839876" rtl="0" eaLnBrk="1" fontAlgn="auto" latinLnBrk="0" hangingPunct="1">
              <a:lnSpc>
                <a:spcPct val="100000"/>
              </a:lnSpc>
              <a:spcBef>
                <a:spcPts val="0"/>
              </a:spcBef>
              <a:spcAft>
                <a:spcPts val="0"/>
              </a:spcAft>
              <a:buClrTx/>
              <a:buSzTx/>
              <a:buFont typeface="Wingdings" panose="05000000000000000000" pitchFamily="2" charset="2"/>
              <a:buChar char="l"/>
              <a:tabLst/>
              <a:defRPr/>
            </a:pPr>
            <a:r>
              <a:rPr lang="ja-JP" altLang="ja-JP" sz="1000" kern="100" dirty="0">
                <a:effectLst/>
                <a:latin typeface="+mn-ea"/>
                <a:cs typeface="Arial" panose="020B0604020202020204" pitchFamily="34" charset="0"/>
              </a:rPr>
              <a:t>ぎふ旅</a:t>
            </a:r>
            <a:r>
              <a:rPr lang="ja-JP" altLang="ja-JP" sz="1000" kern="100" dirty="0">
                <a:effectLst/>
                <a:latin typeface="+mn-ea"/>
                <a:cs typeface="Times New Roman" panose="02020603050405020304" pitchFamily="18" charset="0"/>
              </a:rPr>
              <a:t>コインアプリを使って料金の精算ができ、かつ、「ぎふ旅コイン」登録店舗の責務等を遵守することができる者。ただし、次の事業者を除きます。</a:t>
            </a:r>
          </a:p>
        </p:txBody>
      </p:sp>
      <p:sp>
        <p:nvSpPr>
          <p:cNvPr id="16" name="四角形: 角を丸くする 15">
            <a:extLst>
              <a:ext uri="{FF2B5EF4-FFF2-40B4-BE49-F238E27FC236}">
                <a16:creationId xmlns:a16="http://schemas.microsoft.com/office/drawing/2014/main" id="{07148775-E3F8-441A-9ECC-1E0C8371BF92}"/>
              </a:ext>
            </a:extLst>
          </p:cNvPr>
          <p:cNvSpPr/>
          <p:nvPr/>
        </p:nvSpPr>
        <p:spPr>
          <a:xfrm>
            <a:off x="139279" y="978854"/>
            <a:ext cx="4823703"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a:t>
            </a:r>
            <a:r>
              <a:rPr lang="ja-JP" altLang="en-US" sz="1000" b="1" dirty="0">
                <a:solidFill>
                  <a:prstClr val="black">
                    <a:lumMod val="75000"/>
                    <a:lumOff val="25000"/>
                  </a:prstClr>
                </a:solidFill>
                <a:latin typeface="Meiryo UI"/>
                <a:ea typeface="Meiryo UI"/>
              </a:rPr>
              <a:t>参加資格について</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endParaRPr>
          </a:p>
        </p:txBody>
      </p:sp>
      <p:sp>
        <p:nvSpPr>
          <p:cNvPr id="13" name="正方形/長方形 12">
            <a:extLst>
              <a:ext uri="{FF2B5EF4-FFF2-40B4-BE49-F238E27FC236}">
                <a16:creationId xmlns:a16="http://schemas.microsoft.com/office/drawing/2014/main" id="{BCCAF5D2-9BD8-4CE4-96B0-1B59C8440A67}"/>
              </a:ext>
            </a:extLst>
          </p:cNvPr>
          <p:cNvSpPr/>
          <p:nvPr/>
        </p:nvSpPr>
        <p:spPr>
          <a:xfrm>
            <a:off x="140024" y="2722798"/>
            <a:ext cx="4813721" cy="3831818"/>
          </a:xfrm>
          <a:prstGeom prst="rect">
            <a:avLst/>
          </a:prstGeom>
          <a:ln>
            <a:solidFill>
              <a:schemeClr val="bg1">
                <a:lumMod val="50000"/>
              </a:schemeClr>
            </a:solidFill>
          </a:ln>
        </p:spPr>
        <p:txBody>
          <a:bodyPr wrap="square">
            <a:spAutoFit/>
          </a:bodyPr>
          <a:lstStyle/>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「風俗営業等の規則及び業務の適正化等に関する法律」</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23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122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条第</a:t>
            </a:r>
            <a:r>
              <a:rPr lang="en-US" altLang="ja-JP" sz="900" dirty="0">
                <a:effectLst/>
                <a:latin typeface="+mn-ea"/>
                <a:cs typeface="Times New Roman" panose="02020603050405020304" pitchFamily="18" charset="0"/>
              </a:rPr>
              <a:t> 5 </a:t>
            </a:r>
            <a:r>
              <a:rPr lang="ja-JP" altLang="ja-JP" sz="900" dirty="0">
                <a:effectLst/>
                <a:latin typeface="+mn-ea"/>
                <a:cs typeface="Times New Roman" panose="02020603050405020304" pitchFamily="18" charset="0"/>
              </a:rPr>
              <a:t>項に規定する性風俗関連特殊営業を行っている者</a:t>
            </a:r>
            <a:endParaRPr lang="en-US" altLang="ja-JP" sz="900" dirty="0">
              <a:effectLst/>
              <a:latin typeface="+mn-ea"/>
              <a:cs typeface="Times New Roman" panose="02020603050405020304" pitchFamily="18" charset="0"/>
            </a:endParaRP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特定の宗教・政治団体と関わる場合や業務内容が公序良俗に反する営業を行っている者</a:t>
            </a:r>
          </a:p>
          <a:p>
            <a:pPr marL="171450" indent="-171450" algn="just">
              <a:buFont typeface="Arial" panose="020B0604020202020204" pitchFamily="34" charset="0"/>
              <a:buChar char="•"/>
            </a:pPr>
            <a:r>
              <a:rPr lang="ja-JP" altLang="en-US" sz="900" dirty="0">
                <a:latin typeface="+mn-ea"/>
                <a:cs typeface="Times New Roman" panose="02020603050405020304" pitchFamily="18" charset="0"/>
              </a:rPr>
              <a:t>次の</a:t>
            </a:r>
            <a:r>
              <a:rPr lang="ja-JP" altLang="ja-JP" sz="900" dirty="0">
                <a:effectLst/>
                <a:latin typeface="+mn-ea"/>
                <a:cs typeface="Times New Roman" panose="02020603050405020304" pitchFamily="18" charset="0"/>
              </a:rPr>
              <a:t>（ア）〜（コ）に記載する利用対象外となる商品･サービスのみを取扱う者</a:t>
            </a:r>
            <a:endParaRPr lang="en-US" altLang="ja-JP" sz="900" dirty="0">
              <a:effectLst/>
              <a:latin typeface="+mn-ea"/>
              <a:cs typeface="Times New Roman" panose="02020603050405020304" pitchFamily="18" charset="0"/>
            </a:endParaRPr>
          </a:p>
          <a:p>
            <a:pPr marL="180000" indent="-400050" algn="just"/>
            <a:r>
              <a:rPr lang="ja-JP" altLang="en-US" sz="900" kern="100" dirty="0">
                <a:effectLst/>
                <a:latin typeface="+mn-ea"/>
                <a:cs typeface="Times New Roman" panose="02020603050405020304" pitchFamily="18" charset="0"/>
              </a:rPr>
              <a:t>　　</a:t>
            </a:r>
            <a:r>
              <a:rPr lang="ja-JP" altLang="ja-JP" sz="900" kern="100" dirty="0">
                <a:effectLst/>
                <a:latin typeface="+mn-ea"/>
                <a:cs typeface="Times New Roman" panose="02020603050405020304" pitchFamily="18" charset="0"/>
              </a:rPr>
              <a:t>（ア）カラオケ、ライブハウス利用等代金（イ）現金との換金、金融機関への預け入れ（ウ）商品券、ガソリン券、ビール券、清酒券、図書券、切手、印紙、県外等に広く流通するプリペイドカードなどの換金性の高いものの購入（エ） </a:t>
            </a:r>
            <a:r>
              <a:rPr lang="en-US" altLang="ja-JP" sz="900" kern="100" dirty="0">
                <a:effectLst/>
                <a:latin typeface="+mn-ea"/>
                <a:cs typeface="Times New Roman" panose="02020603050405020304" pitchFamily="18" charset="0"/>
              </a:rPr>
              <a:t>IC </a:t>
            </a:r>
            <a:r>
              <a:rPr lang="ja-JP" altLang="ja-JP" sz="900" kern="100" dirty="0">
                <a:effectLst/>
                <a:latin typeface="+mn-ea"/>
                <a:cs typeface="Times New Roman" panose="02020603050405020304" pitchFamily="18" charset="0"/>
              </a:rPr>
              <a:t>カード等のいわゆる電子マネーへの入金 （オ）株式・先物・宝くじなどの金融商品（カ）通信販売による支払い（キ）事業活動に伴い使用する原材料、機器類および仕入れ商品等の支払い（ク）国や地方公共団体への支払いおよび公共料金などの支払い（ケ）たばこの購入に対する支払い（コ）その他、ぎふ旅コイン運営事務局が指定するもの</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地方自治法施行令</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22 </a:t>
            </a:r>
            <a:r>
              <a:rPr lang="ja-JP" altLang="ja-JP" sz="900" dirty="0">
                <a:effectLst/>
                <a:latin typeface="+mn-ea"/>
                <a:cs typeface="Times New Roman" panose="02020603050405020304" pitchFamily="18" charset="0"/>
              </a:rPr>
              <a:t>年政令第</a:t>
            </a:r>
            <a:r>
              <a:rPr lang="en-US" altLang="ja-JP" sz="900" dirty="0">
                <a:effectLst/>
                <a:latin typeface="+mn-ea"/>
                <a:cs typeface="Times New Roman" panose="02020603050405020304" pitchFamily="18" charset="0"/>
              </a:rPr>
              <a:t> 16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167 </a:t>
            </a:r>
            <a:r>
              <a:rPr lang="ja-JP" altLang="ja-JP" sz="900" dirty="0">
                <a:effectLst/>
                <a:latin typeface="+mn-ea"/>
                <a:cs typeface="Times New Roman" panose="02020603050405020304" pitchFamily="18" charset="0"/>
              </a:rPr>
              <a:t>条の</a:t>
            </a:r>
            <a:r>
              <a:rPr lang="en-US" altLang="ja-JP" sz="900" dirty="0">
                <a:effectLst/>
                <a:latin typeface="+mn-ea"/>
                <a:cs typeface="Times New Roman" panose="02020603050405020304" pitchFamily="18" charset="0"/>
              </a:rPr>
              <a:t> 4 </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項第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号に該当する者および刑法</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40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45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96 </a:t>
            </a:r>
            <a:r>
              <a:rPr lang="ja-JP" altLang="ja-JP" sz="900" dirty="0">
                <a:effectLst/>
                <a:latin typeface="+mn-ea"/>
                <a:cs typeface="Times New Roman" panose="02020603050405020304" pitchFamily="18" charset="0"/>
              </a:rPr>
              <a:t>条の</a:t>
            </a:r>
            <a:r>
              <a:rPr lang="en-US" altLang="ja-JP" sz="900" dirty="0">
                <a:effectLst/>
                <a:latin typeface="+mn-ea"/>
                <a:cs typeface="Times New Roman" panose="02020603050405020304" pitchFamily="18" charset="0"/>
              </a:rPr>
              <a:t> 3 </a:t>
            </a:r>
            <a:r>
              <a:rPr lang="ja-JP" altLang="ja-JP" sz="900" dirty="0">
                <a:effectLst/>
                <a:latin typeface="+mn-ea"/>
                <a:cs typeface="Times New Roman" panose="02020603050405020304" pitchFamily="18" charset="0"/>
              </a:rPr>
              <a:t>もしくは第</a:t>
            </a:r>
            <a:r>
              <a:rPr lang="en-US" altLang="ja-JP" sz="900" dirty="0">
                <a:effectLst/>
                <a:latin typeface="+mn-ea"/>
                <a:cs typeface="Times New Roman" panose="02020603050405020304" pitchFamily="18" charset="0"/>
              </a:rPr>
              <a:t> 198 </a:t>
            </a:r>
            <a:r>
              <a:rPr lang="ja-JP" altLang="ja-JP" sz="900" dirty="0">
                <a:effectLst/>
                <a:latin typeface="+mn-ea"/>
                <a:cs typeface="Times New Roman" panose="02020603050405020304" pitchFamily="18" charset="0"/>
              </a:rPr>
              <a:t>条または私的独占の禁止及び公正取引の確保に関する法律</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22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54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3 </a:t>
            </a:r>
            <a:r>
              <a:rPr lang="ja-JP" altLang="ja-JP" sz="900" dirty="0">
                <a:effectLst/>
                <a:latin typeface="+mn-ea"/>
                <a:cs typeface="Times New Roman" panose="02020603050405020304" pitchFamily="18" charset="0"/>
              </a:rPr>
              <a:t>条の規定による 刑の容疑により刑事訴訟法</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昭和</a:t>
            </a:r>
            <a:r>
              <a:rPr lang="en-US" altLang="ja-JP" sz="900" dirty="0">
                <a:effectLst/>
                <a:latin typeface="+mn-ea"/>
                <a:cs typeface="Times New Roman" panose="02020603050405020304" pitchFamily="18" charset="0"/>
              </a:rPr>
              <a:t> 23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131 </a:t>
            </a:r>
            <a:r>
              <a:rPr lang="ja-JP" altLang="ja-JP" sz="900" dirty="0">
                <a:effectLst/>
                <a:latin typeface="+mn-ea"/>
                <a:cs typeface="Times New Roman" panose="02020603050405020304" pitchFamily="18" charset="0"/>
              </a:rPr>
              <a:t>号</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247 </a:t>
            </a:r>
            <a:r>
              <a:rPr lang="ja-JP" altLang="ja-JP" sz="900" dirty="0">
                <a:effectLst/>
                <a:latin typeface="+mn-ea"/>
                <a:cs typeface="Times New Roman" panose="02020603050405020304" pitchFamily="18" charset="0"/>
              </a:rPr>
              <a:t>条の規定に基づく公訴を提起されている者等</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法人にあっては非常勤を含む役員及び支配人並びに支店または営業所の代表者、その他の団体にあっては法人の役員と同等の責任を有する者、個人にあってはその者および支配人並びに支店または営業所を代表する者。以下同じ</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が暴力団員</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暴力団員による不当な行為の防止等に関する法律</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平成</a:t>
            </a:r>
            <a:r>
              <a:rPr lang="en-US" altLang="ja-JP" sz="900" dirty="0">
                <a:effectLst/>
                <a:latin typeface="+mn-ea"/>
                <a:cs typeface="Times New Roman" panose="02020603050405020304" pitchFamily="18" charset="0"/>
              </a:rPr>
              <a:t> 3 </a:t>
            </a:r>
            <a:r>
              <a:rPr lang="ja-JP" altLang="ja-JP" sz="900" dirty="0">
                <a:effectLst/>
                <a:latin typeface="+mn-ea"/>
                <a:cs typeface="Times New Roman" panose="02020603050405020304" pitchFamily="18" charset="0"/>
              </a:rPr>
              <a:t>年法律第</a:t>
            </a:r>
            <a:r>
              <a:rPr lang="en-US" altLang="ja-JP" sz="900" dirty="0">
                <a:effectLst/>
                <a:latin typeface="+mn-ea"/>
                <a:cs typeface="Times New Roman" panose="02020603050405020304" pitchFamily="18" charset="0"/>
              </a:rPr>
              <a:t> 77 </a:t>
            </a:r>
            <a:r>
              <a:rPr lang="ja-JP" altLang="ja-JP" sz="900" dirty="0">
                <a:effectLst/>
                <a:latin typeface="+mn-ea"/>
                <a:cs typeface="Times New Roman" panose="02020603050405020304" pitchFamily="18" charset="0"/>
              </a:rPr>
              <a:t>号。以下「暴対法」という</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条第</a:t>
            </a:r>
            <a:r>
              <a:rPr lang="en-US" altLang="ja-JP" sz="900" dirty="0">
                <a:effectLst/>
                <a:latin typeface="+mn-ea"/>
                <a:cs typeface="Times New Roman" panose="02020603050405020304" pitchFamily="18" charset="0"/>
              </a:rPr>
              <a:t> 6 </a:t>
            </a:r>
            <a:r>
              <a:rPr lang="ja-JP" altLang="ja-JP" sz="900" dirty="0">
                <a:effectLst/>
                <a:latin typeface="+mn-ea"/>
                <a:cs typeface="Times New Roman" panose="02020603050405020304" pitchFamily="18" charset="0"/>
              </a:rPr>
              <a:t>号に規定する暴力団員をいう。以下同じ</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であるとき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暴力団</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暴対法第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条第</a:t>
            </a:r>
            <a:r>
              <a:rPr lang="en-US" altLang="ja-JP" sz="900" dirty="0">
                <a:effectLst/>
                <a:latin typeface="+mn-ea"/>
                <a:cs typeface="Times New Roman" panose="02020603050405020304" pitchFamily="18" charset="0"/>
              </a:rPr>
              <a:t> 2 </a:t>
            </a:r>
            <a:r>
              <a:rPr lang="ja-JP" altLang="ja-JP" sz="900" dirty="0">
                <a:effectLst/>
                <a:latin typeface="+mn-ea"/>
                <a:cs typeface="Times New Roman" panose="02020603050405020304" pitchFamily="18" charset="0"/>
              </a:rPr>
              <a:t>号に規定する暴力団をいう。以下同じ</a:t>
            </a:r>
            <a:r>
              <a:rPr lang="en-US" altLang="ja-JP" sz="900" dirty="0">
                <a:effectLst/>
                <a:latin typeface="+mn-ea"/>
                <a:cs typeface="Times New Roman" panose="02020603050405020304" pitchFamily="18" charset="0"/>
              </a:rPr>
              <a:t>)</a:t>
            </a:r>
            <a:r>
              <a:rPr lang="ja-JP" altLang="ja-JP" sz="900" dirty="0">
                <a:effectLst/>
                <a:latin typeface="+mn-ea"/>
                <a:cs typeface="Times New Roman" panose="02020603050405020304" pitchFamily="18" charset="0"/>
              </a:rPr>
              <a:t>または暴力団員が経営に実質的に関与しているとき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役員等が自社・自己もしくは第三者の不正な利益を図り、または第三者に損害を加える目的をもって暴力団または暴力団員を利用しているとき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役員等が暴力団または暴力団員に対して資金等を提供し、または便宜を供与するなど直接的もしくは積極的に暴力団の維持・運営に協力し、または関与しているとき</a:t>
            </a:r>
          </a:p>
          <a:p>
            <a:pPr marL="171450" indent="-171450" algn="just">
              <a:buFont typeface="Arial" panose="020B0604020202020204" pitchFamily="34" charset="0"/>
              <a:buChar char="•"/>
            </a:pPr>
            <a:r>
              <a:rPr lang="ja-JP" altLang="ja-JP" sz="900" dirty="0">
                <a:effectLst/>
                <a:latin typeface="+mn-ea"/>
                <a:cs typeface="Times New Roman" panose="02020603050405020304" pitchFamily="18" charset="0"/>
              </a:rPr>
              <a:t>役員等が暴力団または暴力団員と社会的に非難されるべき関係を有していると</a:t>
            </a:r>
            <a:r>
              <a:rPr lang="ja-JP" altLang="en-US" sz="900" dirty="0">
                <a:latin typeface="+mn-ea"/>
                <a:cs typeface="Times New Roman" panose="02020603050405020304" pitchFamily="18" charset="0"/>
              </a:rPr>
              <a:t>き</a:t>
            </a:r>
            <a:endParaRPr lang="ja-JP" altLang="ja-JP" sz="900" kern="100" dirty="0">
              <a:effectLst/>
              <a:latin typeface="+mn-ea"/>
              <a:cs typeface="Times New Roman" panose="02020603050405020304" pitchFamily="18" charset="0"/>
            </a:endParaRPr>
          </a:p>
        </p:txBody>
      </p:sp>
      <p:sp>
        <p:nvSpPr>
          <p:cNvPr id="24" name="四角形: 角を丸くする 23">
            <a:extLst>
              <a:ext uri="{FF2B5EF4-FFF2-40B4-BE49-F238E27FC236}">
                <a16:creationId xmlns:a16="http://schemas.microsoft.com/office/drawing/2014/main" id="{A20D9426-68D6-4535-BE27-DCB59B32CBC0}"/>
              </a:ext>
            </a:extLst>
          </p:cNvPr>
          <p:cNvSpPr/>
          <p:nvPr/>
        </p:nvSpPr>
        <p:spPr>
          <a:xfrm>
            <a:off x="5416735" y="4861619"/>
            <a:ext cx="4253737"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■「ぎふ旅コイン」事業に関する注意事項</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endParaRPr>
          </a:p>
        </p:txBody>
      </p:sp>
      <p:sp>
        <p:nvSpPr>
          <p:cNvPr id="25" name="正方形/長方形 24">
            <a:extLst>
              <a:ext uri="{FF2B5EF4-FFF2-40B4-BE49-F238E27FC236}">
                <a16:creationId xmlns:a16="http://schemas.microsoft.com/office/drawing/2014/main" id="{AC88D166-C08A-4DCE-884E-5A0C683824CB}"/>
              </a:ext>
            </a:extLst>
          </p:cNvPr>
          <p:cNvSpPr/>
          <p:nvPr/>
        </p:nvSpPr>
        <p:spPr>
          <a:xfrm>
            <a:off x="5422137" y="5086565"/>
            <a:ext cx="4233355" cy="1546577"/>
          </a:xfrm>
          <a:prstGeom prst="rect">
            <a:avLst/>
          </a:prstGeom>
        </p:spPr>
        <p:txBody>
          <a:bodyPr wrap="square">
            <a:spAutoFit/>
          </a:bodyPr>
          <a:lstStyle/>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ポイントは「ぎふ旅コイン」登録店舗でのみ利用可能です。</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ポイントの盗難・紛失・滅失または偽造・変造・模造等に対して、観光連盟及び観光連盟が委託する「ぎふ旅コイン運営事務局」等は責任を負いません。</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「ぎふ旅コイン」の取り込みや換金に失敗した場合は、利用者または登録店舗の自己責任となります。</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「ぎふ旅コイン」ポイント及びポイントカードの第三者への交換又は売買、譲渡、現金との引き換えはできません。</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商品返品の際の返金はできません。</a:t>
            </a:r>
            <a:endParaRPr kumimoji="1" lang="ja-JP" altLang="en-US" sz="1050" b="0" i="0" u="none" strike="noStrike" kern="1200" cap="none" spc="0" normalizeH="0" baseline="0" noProof="0" dirty="0">
              <a:ln>
                <a:noFill/>
              </a:ln>
              <a:solidFill>
                <a:prstClr val="black"/>
              </a:solidFill>
              <a:effectLst/>
              <a:uLnTx/>
              <a:uFillTx/>
              <a:latin typeface="+mn-ea"/>
              <a:cs typeface="+mn-cs"/>
            </a:endParaRPr>
          </a:p>
        </p:txBody>
      </p:sp>
      <p:sp>
        <p:nvSpPr>
          <p:cNvPr id="30" name="正方形/長方形 29">
            <a:extLst>
              <a:ext uri="{FF2B5EF4-FFF2-40B4-BE49-F238E27FC236}">
                <a16:creationId xmlns:a16="http://schemas.microsoft.com/office/drawing/2014/main" id="{2B91FF37-1700-498C-A27A-9DCC3CE366AF}"/>
              </a:ext>
            </a:extLst>
          </p:cNvPr>
          <p:cNvSpPr/>
          <p:nvPr/>
        </p:nvSpPr>
        <p:spPr>
          <a:xfrm>
            <a:off x="5245821" y="1179389"/>
            <a:ext cx="4357694" cy="2354491"/>
          </a:xfrm>
          <a:prstGeom prst="rect">
            <a:avLst/>
          </a:prstGeom>
        </p:spPr>
        <p:txBody>
          <a:bodyPr wrap="square">
            <a:spAutoFit/>
          </a:bodyPr>
          <a:lstStyle/>
          <a:p>
            <a:pPr marL="133350" algn="just"/>
            <a:r>
              <a:rPr lang="ja-JP" altLang="ja-JP" sz="1050" kern="100" dirty="0">
                <a:effectLst/>
                <a:latin typeface="+mn-ea"/>
                <a:cs typeface="Times New Roman" panose="02020603050405020304" pitchFamily="18" charset="0"/>
              </a:rPr>
              <a:t>次に掲げる事項について、遵守していただきます。</a:t>
            </a:r>
          </a:p>
          <a:p>
            <a:pPr marL="666750" indent="-400050" algn="just"/>
            <a:r>
              <a:rPr lang="ja-JP" altLang="ja-JP" sz="1050" kern="100" dirty="0">
                <a:effectLst/>
                <a:latin typeface="+mn-ea"/>
                <a:cs typeface="Times New Roman" panose="02020603050405020304" pitchFamily="18" charset="0"/>
              </a:rPr>
              <a:t>（ア）登録店舗であることが明確になるように販売ツール</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ポスター、ステッカー</a:t>
            </a:r>
            <a:r>
              <a:rPr lang="en-US" altLang="ja-JP" sz="1050" kern="100" dirty="0">
                <a:effectLst/>
                <a:latin typeface="+mn-ea"/>
                <a:cs typeface="Times New Roman" panose="02020603050405020304" pitchFamily="18" charset="0"/>
              </a:rPr>
              <a:t>)</a:t>
            </a:r>
            <a:r>
              <a:rPr lang="ja-JP" altLang="ja-JP" sz="1050" kern="100" dirty="0">
                <a:effectLst/>
                <a:latin typeface="+mn-ea"/>
                <a:cs typeface="Times New Roman" panose="02020603050405020304" pitchFamily="18" charset="0"/>
              </a:rPr>
              <a:t>を利用者が分かりやすい場所に掲示してください。</a:t>
            </a:r>
          </a:p>
          <a:p>
            <a:pPr marL="666750" indent="-400050" algn="just"/>
            <a:r>
              <a:rPr lang="ja-JP" altLang="ja-JP" sz="1050" kern="100" dirty="0">
                <a:effectLst/>
                <a:latin typeface="+mn-ea"/>
                <a:cs typeface="Times New Roman" panose="02020603050405020304" pitchFamily="18" charset="0"/>
              </a:rPr>
              <a:t>（イ）利用者がコインを使用する場合は、店舗の</a:t>
            </a:r>
            <a:r>
              <a:rPr lang="en-US" altLang="ja-JP" sz="1050" kern="100" dirty="0">
                <a:effectLst/>
                <a:latin typeface="+mn-ea"/>
                <a:cs typeface="Times New Roman" panose="02020603050405020304" pitchFamily="18" charset="0"/>
              </a:rPr>
              <a:t>QR</a:t>
            </a:r>
            <a:r>
              <a:rPr lang="ja-JP" altLang="ja-JP" sz="1050" kern="100" dirty="0">
                <a:effectLst/>
                <a:latin typeface="+mn-ea"/>
                <a:cs typeface="Times New Roman" panose="02020603050405020304" pitchFamily="18" charset="0"/>
              </a:rPr>
              <a:t>コードを提示し、決済額に誤りがない事を確認してください。</a:t>
            </a:r>
          </a:p>
          <a:p>
            <a:pPr marL="666750" indent="-400050" algn="just"/>
            <a:r>
              <a:rPr lang="ja-JP" altLang="ja-JP" sz="1050" kern="100" dirty="0">
                <a:effectLst/>
                <a:latin typeface="+mn-ea"/>
                <a:cs typeface="Times New Roman" panose="02020603050405020304" pitchFamily="18" charset="0"/>
              </a:rPr>
              <a:t>（ウ）決済にあたっては、必ず決済音が鳴ったことを確認するとともに、登録専用ページにて利用額の決済履歴を確認してください。</a:t>
            </a:r>
          </a:p>
          <a:p>
            <a:pPr marL="666750" indent="-400050" algn="just"/>
            <a:r>
              <a:rPr lang="ja-JP" altLang="ja-JP" sz="1050" kern="100" dirty="0">
                <a:effectLst/>
                <a:latin typeface="+mn-ea"/>
                <a:cs typeface="Times New Roman" panose="02020603050405020304" pitchFamily="18" charset="0"/>
              </a:rPr>
              <a:t>（エ）他のポイントの交換および売買は行わないでください。</a:t>
            </a:r>
          </a:p>
          <a:p>
            <a:pPr marL="666750" indent="-400050" algn="just"/>
            <a:r>
              <a:rPr lang="ja-JP" altLang="ja-JP" sz="1050" kern="100" dirty="0">
                <a:effectLst/>
                <a:latin typeface="+mn-ea"/>
                <a:cs typeface="Times New Roman" panose="02020603050405020304" pitchFamily="18" charset="0"/>
              </a:rPr>
              <a:t>（オ）利用期間中における商品の売買、サービスの提供等の取引に使用されたコインのみ換金可能です。</a:t>
            </a:r>
          </a:p>
          <a:p>
            <a:pPr marL="666750" indent="-400050" algn="just"/>
            <a:r>
              <a:rPr lang="ja-JP" altLang="ja-JP" sz="1050" kern="100" dirty="0">
                <a:effectLst/>
                <a:latin typeface="+mn-ea"/>
                <a:cs typeface="Times New Roman" panose="02020603050405020304" pitchFamily="18" charset="0"/>
              </a:rPr>
              <a:t>（カ）「ぎふ旅コイン」の円滑な運営に努め、万一、不正利用を発見した場合は速やかに事務局へ報告するとともに、事務局等の行う調査や捜査機関の行う捜査に協力してください。</a:t>
            </a:r>
            <a:r>
              <a:rPr lang="ja-JP" altLang="en-US" sz="1050" kern="100" dirty="0">
                <a:effectLst/>
                <a:latin typeface="+mn-ea"/>
                <a:cs typeface="Times New Roman" panose="02020603050405020304" pitchFamily="18" charset="0"/>
              </a:rPr>
              <a:t>なお、不正が発覚した場合、法律や状況に応じて公表する可能性があります。</a:t>
            </a:r>
            <a:endParaRPr lang="ja-JP" altLang="ja-JP" sz="1050" kern="100" dirty="0">
              <a:effectLst/>
              <a:latin typeface="+mn-ea"/>
              <a:cs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90696588-9DEF-4D55-9593-5CA5A8639E53}"/>
              </a:ext>
            </a:extLst>
          </p:cNvPr>
          <p:cNvSpPr/>
          <p:nvPr/>
        </p:nvSpPr>
        <p:spPr>
          <a:xfrm>
            <a:off x="5416735" y="978854"/>
            <a:ext cx="4238757"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a:t>
            </a:r>
            <a:r>
              <a:rPr lang="ja-JP" altLang="en-US" sz="1000" b="1" dirty="0">
                <a:solidFill>
                  <a:prstClr val="black">
                    <a:lumMod val="75000"/>
                    <a:lumOff val="25000"/>
                  </a:prstClr>
                </a:solidFill>
                <a:latin typeface="Meiryo UI"/>
                <a:ea typeface="Meiryo UI"/>
              </a:rPr>
              <a:t>「ぎふ旅コイン」登録店舗の責務等</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endParaRPr>
          </a:p>
        </p:txBody>
      </p:sp>
      <p:sp>
        <p:nvSpPr>
          <p:cNvPr id="35" name="四角形: 角を丸くする 34">
            <a:extLst>
              <a:ext uri="{FF2B5EF4-FFF2-40B4-BE49-F238E27FC236}">
                <a16:creationId xmlns:a16="http://schemas.microsoft.com/office/drawing/2014/main" id="{1488C816-2814-4147-9147-CF3315C380B4}"/>
              </a:ext>
            </a:extLst>
          </p:cNvPr>
          <p:cNvSpPr/>
          <p:nvPr/>
        </p:nvSpPr>
        <p:spPr>
          <a:xfrm>
            <a:off x="5416735" y="3516966"/>
            <a:ext cx="4238758" cy="224946"/>
          </a:xfrm>
          <a:prstGeom prst="roundRect">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Meiryo UI"/>
                <a:ea typeface="Meiryo UI"/>
                <a:cs typeface="+mn-cs"/>
              </a:rPr>
              <a:t>■登録の取り消し（資格停止）</a:t>
            </a:r>
          </a:p>
        </p:txBody>
      </p:sp>
      <p:sp>
        <p:nvSpPr>
          <p:cNvPr id="36" name="正方形/長方形 35">
            <a:extLst>
              <a:ext uri="{FF2B5EF4-FFF2-40B4-BE49-F238E27FC236}">
                <a16:creationId xmlns:a16="http://schemas.microsoft.com/office/drawing/2014/main" id="{35A237B9-3F90-476B-8AB5-7FEA7C89706F}"/>
              </a:ext>
            </a:extLst>
          </p:cNvPr>
          <p:cNvSpPr/>
          <p:nvPr/>
        </p:nvSpPr>
        <p:spPr>
          <a:xfrm>
            <a:off x="5416735" y="3777884"/>
            <a:ext cx="4015867" cy="1061829"/>
          </a:xfrm>
          <a:prstGeom prst="rect">
            <a:avLst/>
          </a:prstGeom>
        </p:spPr>
        <p:txBody>
          <a:bodyPr wrap="square">
            <a:spAutoFit/>
          </a:bodyPr>
          <a:lstStyle/>
          <a:p>
            <a:pPr algn="just"/>
            <a:r>
              <a:rPr lang="ja-JP" altLang="ja-JP" sz="1050" kern="100" dirty="0">
                <a:effectLst/>
                <a:latin typeface="+mn-ea"/>
                <a:cs typeface="Times New Roman" panose="02020603050405020304" pitchFamily="18" charset="0"/>
              </a:rPr>
              <a:t>登録後であっても下記に該当する場合には 事務局の審査により登録を取り消す場合がございます。</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申込内容に虚偽・不備等があった場合</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事務局が登録を取消すると判断した場合</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国及び県等が実施する助成金事業等で不正を行った場合</a:t>
            </a:r>
          </a:p>
          <a:p>
            <a:pPr marL="171450" indent="-171450" algn="just">
              <a:buFont typeface="Wingdings" panose="05000000000000000000" pitchFamily="2" charset="2"/>
              <a:buChar char="l"/>
            </a:pPr>
            <a:r>
              <a:rPr lang="ja-JP" altLang="ja-JP" sz="1050" kern="100" dirty="0">
                <a:effectLst/>
                <a:latin typeface="+mn-ea"/>
                <a:cs typeface="Times New Roman" panose="02020603050405020304" pitchFamily="18" charset="0"/>
              </a:rPr>
              <a:t>その他、本募集要項に違反していることが判明した場合</a:t>
            </a:r>
          </a:p>
        </p:txBody>
      </p:sp>
      <p:sp>
        <p:nvSpPr>
          <p:cNvPr id="23" name="正方形/長方形 22">
            <a:extLst>
              <a:ext uri="{FF2B5EF4-FFF2-40B4-BE49-F238E27FC236}">
                <a16:creationId xmlns:a16="http://schemas.microsoft.com/office/drawing/2014/main" id="{B774ED7A-5BC8-4A37-B3FC-9CADA9068C01}"/>
              </a:ext>
            </a:extLst>
          </p:cNvPr>
          <p:cNvSpPr/>
          <p:nvPr/>
        </p:nvSpPr>
        <p:spPr>
          <a:xfrm>
            <a:off x="0" y="-4814"/>
            <a:ext cx="9906000" cy="4279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3</a:t>
            </a:r>
            <a:r>
              <a:rPr lang="ja-JP" altLang="en-US" sz="1600" b="1" dirty="0">
                <a:solidFill>
                  <a:schemeClr val="bg1"/>
                </a:solidFill>
                <a:latin typeface="Meiryo UI" panose="020B0604030504040204" pitchFamily="50" charset="-128"/>
                <a:ea typeface="Meiryo UI" panose="020B0604030504040204" pitchFamily="50" charset="-128"/>
              </a:rPr>
              <a:t>．登録から精算までの手順</a:t>
            </a:r>
            <a:endParaRPr lang="ja-JP" altLang="en-US" sz="1600" b="1" dirty="0">
              <a:solidFill>
                <a:schemeClr val="bg1"/>
              </a:solidFill>
            </a:endParaRPr>
          </a:p>
        </p:txBody>
      </p:sp>
      <p:sp>
        <p:nvSpPr>
          <p:cNvPr id="2" name="スライド番号プレースホルダー 1">
            <a:extLst>
              <a:ext uri="{FF2B5EF4-FFF2-40B4-BE49-F238E27FC236}">
                <a16:creationId xmlns:a16="http://schemas.microsoft.com/office/drawing/2014/main" id="{E7DE43E8-C91B-41B8-BC70-6DAE49962E1B}"/>
              </a:ext>
            </a:extLst>
          </p:cNvPr>
          <p:cNvSpPr>
            <a:spLocks noGrp="1"/>
          </p:cNvSpPr>
          <p:nvPr>
            <p:ph type="sldNum" sz="quarter" idx="12"/>
          </p:nvPr>
        </p:nvSpPr>
        <p:spPr>
          <a:xfrm>
            <a:off x="7855252" y="6493108"/>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4</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Tree>
    <p:extLst>
      <p:ext uri="{BB962C8B-B14F-4D97-AF65-F5344CB8AC3E}">
        <p14:creationId xmlns:p14="http://schemas.microsoft.com/office/powerpoint/2010/main" val="198151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DFC8C23-E77C-4B00-9EEE-A8BC75F9050E}"/>
              </a:ext>
            </a:extLst>
          </p:cNvPr>
          <p:cNvSpPr/>
          <p:nvPr/>
        </p:nvSpPr>
        <p:spPr>
          <a:xfrm>
            <a:off x="0" y="477116"/>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4</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１．利用者対応方法</a:t>
            </a:r>
          </a:p>
        </p:txBody>
      </p:sp>
      <p:sp>
        <p:nvSpPr>
          <p:cNvPr id="16" name="正方形/長方形 15">
            <a:extLst>
              <a:ext uri="{FF2B5EF4-FFF2-40B4-BE49-F238E27FC236}">
                <a16:creationId xmlns:a16="http://schemas.microsoft.com/office/drawing/2014/main" id="{1C12F643-CBEE-4125-89EC-1C2E914225DE}"/>
              </a:ext>
            </a:extLst>
          </p:cNvPr>
          <p:cNvSpPr/>
          <p:nvPr/>
        </p:nvSpPr>
        <p:spPr>
          <a:xfrm>
            <a:off x="77528" y="840510"/>
            <a:ext cx="9744652" cy="5763490"/>
          </a:xfrm>
          <a:prstGeom prst="rect">
            <a:avLst/>
          </a:prstGeom>
          <a:solidFill>
            <a:srgbClr val="D7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8" name="四角形: 角を丸くする 17">
            <a:extLst>
              <a:ext uri="{FF2B5EF4-FFF2-40B4-BE49-F238E27FC236}">
                <a16:creationId xmlns:a16="http://schemas.microsoft.com/office/drawing/2014/main" id="{9912A1BF-1050-4066-AA95-3125781B7CE7}"/>
              </a:ext>
            </a:extLst>
          </p:cNvPr>
          <p:cNvSpPr/>
          <p:nvPr/>
        </p:nvSpPr>
        <p:spPr>
          <a:xfrm>
            <a:off x="177762" y="983797"/>
            <a:ext cx="9540304" cy="5492041"/>
          </a:xfrm>
          <a:prstGeom prst="roundRect">
            <a:avLst>
              <a:gd name="adj" fmla="val 15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4" name="四角形: 角を丸くする 43">
            <a:extLst>
              <a:ext uri="{FF2B5EF4-FFF2-40B4-BE49-F238E27FC236}">
                <a16:creationId xmlns:a16="http://schemas.microsoft.com/office/drawing/2014/main" id="{56F36C44-245D-47C8-AF55-6656BAD61E97}"/>
              </a:ext>
            </a:extLst>
          </p:cNvPr>
          <p:cNvSpPr/>
          <p:nvPr/>
        </p:nvSpPr>
        <p:spPr>
          <a:xfrm>
            <a:off x="338283" y="1134012"/>
            <a:ext cx="4471006" cy="253917"/>
          </a:xfrm>
          <a:prstGeom prst="round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white"/>
                </a:solidFill>
                <a:effectLst/>
                <a:uLnTx/>
                <a:uFillTx/>
                <a:latin typeface="Meiryo UI"/>
                <a:ea typeface="Meiryo UI"/>
                <a:cs typeface="+mn-cs"/>
              </a:rPr>
              <a:t>お客様（利用者）への対応</a:t>
            </a:r>
          </a:p>
        </p:txBody>
      </p:sp>
      <p:sp>
        <p:nvSpPr>
          <p:cNvPr id="50" name="正方形/長方形 49">
            <a:extLst>
              <a:ext uri="{FF2B5EF4-FFF2-40B4-BE49-F238E27FC236}">
                <a16:creationId xmlns:a16="http://schemas.microsoft.com/office/drawing/2014/main" id="{A0677639-FB08-4268-9275-E301CA6FB29D}"/>
              </a:ext>
            </a:extLst>
          </p:cNvPr>
          <p:cNvSpPr/>
          <p:nvPr/>
        </p:nvSpPr>
        <p:spPr>
          <a:xfrm>
            <a:off x="526151" y="1448698"/>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お会計（支払額の提示）</a:t>
            </a:r>
            <a:endParaRPr kumimoji="1" lang="en-US" altLang="ja-JP"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52" name="正方形/長方形 51">
            <a:extLst>
              <a:ext uri="{FF2B5EF4-FFF2-40B4-BE49-F238E27FC236}">
                <a16:creationId xmlns:a16="http://schemas.microsoft.com/office/drawing/2014/main" id="{F64B0136-5857-44AA-AA71-27057B147985}"/>
              </a:ext>
            </a:extLst>
          </p:cNvPr>
          <p:cNvSpPr/>
          <p:nvPr/>
        </p:nvSpPr>
        <p:spPr>
          <a:xfrm>
            <a:off x="526151" y="2308481"/>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ぎふ旅コイン使用についてのお客様の意思表示</a:t>
            </a:r>
            <a:endParaRPr kumimoji="1" lang="en-US" altLang="ja-JP" sz="1400" b="1"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551E202B-F504-4A98-826B-91F31E683652}"/>
              </a:ext>
            </a:extLst>
          </p:cNvPr>
          <p:cNvSpPr/>
          <p:nvPr/>
        </p:nvSpPr>
        <p:spPr>
          <a:xfrm>
            <a:off x="553971" y="3837000"/>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a:ea typeface="Meiryo UI"/>
                <a:cs typeface="+mn-cs"/>
              </a:rPr>
              <a:t>お客様のスマホアプリ画面をご確認ください</a:t>
            </a:r>
            <a:endParaRPr kumimoji="1" lang="en-US" altLang="ja-JP" sz="1400" b="1"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EC420111-11C5-4635-BCAC-A38F938B3C67}"/>
              </a:ext>
            </a:extLst>
          </p:cNvPr>
          <p:cNvSpPr/>
          <p:nvPr/>
        </p:nvSpPr>
        <p:spPr>
          <a:xfrm>
            <a:off x="553971" y="5522826"/>
            <a:ext cx="4150859" cy="34697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a:ea typeface="Meiryo UI"/>
              </a:rPr>
              <a:t>決済音を確認し、金額不足分を受領してください</a:t>
            </a:r>
            <a:endParaRPr kumimoji="1" lang="en-US" altLang="ja-JP" sz="1400" b="1"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60" name="正方形/長方形 59">
            <a:extLst>
              <a:ext uri="{FF2B5EF4-FFF2-40B4-BE49-F238E27FC236}">
                <a16:creationId xmlns:a16="http://schemas.microsoft.com/office/drawing/2014/main" id="{8D126C06-44BD-48BD-A6A0-D184B2FF3EA4}"/>
              </a:ext>
            </a:extLst>
          </p:cNvPr>
          <p:cNvSpPr/>
          <p:nvPr/>
        </p:nvSpPr>
        <p:spPr>
          <a:xfrm>
            <a:off x="453560" y="5924140"/>
            <a:ext cx="4150853"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精算音により決済が終了したことを確実に確認してください。</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不足分は現金等で受領してください。</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61" name="矢印: 下 60">
            <a:extLst>
              <a:ext uri="{FF2B5EF4-FFF2-40B4-BE49-F238E27FC236}">
                <a16:creationId xmlns:a16="http://schemas.microsoft.com/office/drawing/2014/main" id="{0761D571-437E-484C-8553-F7A1D1B8BAE7}"/>
              </a:ext>
            </a:extLst>
          </p:cNvPr>
          <p:cNvSpPr/>
          <p:nvPr/>
        </p:nvSpPr>
        <p:spPr>
          <a:xfrm>
            <a:off x="2182860" y="1862923"/>
            <a:ext cx="692251" cy="346972"/>
          </a:xfrm>
          <a:prstGeom prst="downArrow">
            <a:avLst/>
          </a:prstGeom>
          <a:solidFill>
            <a:srgbClr val="E1D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8" name="正方形/長方形 57">
            <a:extLst>
              <a:ext uri="{FF2B5EF4-FFF2-40B4-BE49-F238E27FC236}">
                <a16:creationId xmlns:a16="http://schemas.microsoft.com/office/drawing/2014/main" id="{446AB948-E345-4A0C-8635-440254EE5981}"/>
              </a:ext>
            </a:extLst>
          </p:cNvPr>
          <p:cNvSpPr/>
          <p:nvPr/>
        </p:nvSpPr>
        <p:spPr>
          <a:xfrm>
            <a:off x="611535" y="2985509"/>
            <a:ext cx="4150853"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使用対象外の商品購入・サービス提供への使用はお断りください。</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59" name="正方形/長方形 58">
            <a:extLst>
              <a:ext uri="{FF2B5EF4-FFF2-40B4-BE49-F238E27FC236}">
                <a16:creationId xmlns:a16="http://schemas.microsoft.com/office/drawing/2014/main" id="{541E046A-C40F-4864-943D-B018120C7AC9}"/>
              </a:ext>
            </a:extLst>
          </p:cNvPr>
          <p:cNvSpPr/>
          <p:nvPr/>
        </p:nvSpPr>
        <p:spPr>
          <a:xfrm>
            <a:off x="592689" y="4068157"/>
            <a:ext cx="4150853" cy="1031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en-US" altLang="ja-JP" sz="1100" b="1" i="0" u="none" strike="noStrike" kern="1200" cap="none" spc="0" normalizeH="0" baseline="0" noProof="0" dirty="0">
              <a:ln>
                <a:noFill/>
              </a:ln>
              <a:solidFill>
                <a:srgbClr val="0573C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利用者が店舗掲示の</a:t>
            </a:r>
            <a:r>
              <a:rPr kumimoji="1" lang="en-US" altLang="ja-JP" sz="1100" b="1" i="0" u="none" strike="noStrike" kern="1200" cap="none" spc="0" normalizeH="0" baseline="0" noProof="0" dirty="0">
                <a:ln>
                  <a:noFill/>
                </a:ln>
                <a:solidFill>
                  <a:schemeClr val="tx1"/>
                </a:solidFill>
                <a:effectLst/>
                <a:uLnTx/>
                <a:uFillTx/>
                <a:latin typeface="Meiryo UI"/>
                <a:ea typeface="Meiryo UI"/>
                <a:cs typeface="+mn-cs"/>
              </a:rPr>
              <a:t>QR</a:t>
            </a: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コードを</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ぎふ旅コイン専用アプリで読み取り、支払金額を入力する。</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chemeClr val="tx1"/>
                </a:solidFill>
                <a:effectLst/>
                <a:uLnTx/>
                <a:uFillTx/>
                <a:latin typeface="Meiryo UI"/>
                <a:ea typeface="Meiryo UI"/>
                <a:cs typeface="+mn-cs"/>
              </a:rPr>
              <a:t>※</a:t>
            </a: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入力金額などのご確認をお願いします。</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万が一、偽物と思われる画面を提示の場合は、受取を拒否し、</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速やかにぎふ旅コイン事務局へご連絡ください。</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sp>
        <p:nvSpPr>
          <p:cNvPr id="46" name="矢印: 下 45">
            <a:extLst>
              <a:ext uri="{FF2B5EF4-FFF2-40B4-BE49-F238E27FC236}">
                <a16:creationId xmlns:a16="http://schemas.microsoft.com/office/drawing/2014/main" id="{5A39FAD4-A236-4FD2-9B12-826A0A1C4E82}"/>
              </a:ext>
            </a:extLst>
          </p:cNvPr>
          <p:cNvSpPr/>
          <p:nvPr/>
        </p:nvSpPr>
        <p:spPr>
          <a:xfrm>
            <a:off x="2193411" y="3414487"/>
            <a:ext cx="692251" cy="346972"/>
          </a:xfrm>
          <a:prstGeom prst="downArrow">
            <a:avLst/>
          </a:prstGeom>
          <a:solidFill>
            <a:srgbClr val="E1D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3" name="矢印: 下 22">
            <a:extLst>
              <a:ext uri="{FF2B5EF4-FFF2-40B4-BE49-F238E27FC236}">
                <a16:creationId xmlns:a16="http://schemas.microsoft.com/office/drawing/2014/main" id="{3D58A8EA-7891-4DF0-A02A-E8AD860AD172}"/>
              </a:ext>
            </a:extLst>
          </p:cNvPr>
          <p:cNvSpPr/>
          <p:nvPr/>
        </p:nvSpPr>
        <p:spPr>
          <a:xfrm>
            <a:off x="2197097" y="5170746"/>
            <a:ext cx="692251" cy="346972"/>
          </a:xfrm>
          <a:prstGeom prst="downArrow">
            <a:avLst/>
          </a:prstGeom>
          <a:solidFill>
            <a:srgbClr val="E1DA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5" name="楕円 4">
            <a:extLst>
              <a:ext uri="{FF2B5EF4-FFF2-40B4-BE49-F238E27FC236}">
                <a16:creationId xmlns:a16="http://schemas.microsoft.com/office/drawing/2014/main" id="{0E8A9EEE-93C6-4185-9565-3AF4BE035682}"/>
              </a:ext>
            </a:extLst>
          </p:cNvPr>
          <p:cNvSpPr/>
          <p:nvPr/>
        </p:nvSpPr>
        <p:spPr>
          <a:xfrm>
            <a:off x="6067507" y="1083032"/>
            <a:ext cx="3068040" cy="41418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653" b="1" i="0" u="none" strike="noStrike" kern="1200" cap="none" spc="0" normalizeH="0" baseline="0" noProof="0" dirty="0">
                <a:ln>
                  <a:noFill/>
                </a:ln>
                <a:solidFill>
                  <a:prstClr val="white"/>
                </a:solidFill>
                <a:effectLst/>
                <a:uLnTx/>
                <a:uFillTx/>
                <a:latin typeface="Meiryo UI"/>
                <a:ea typeface="Meiryo UI"/>
                <a:cs typeface="+mn-cs"/>
              </a:rPr>
              <a:t>店内用</a:t>
            </a:r>
            <a:r>
              <a:rPr kumimoji="1" lang="en-US" altLang="ja-JP" sz="1653" b="1" i="0" u="none" strike="noStrike" kern="1200" cap="none" spc="0" normalizeH="0" baseline="0" noProof="0" dirty="0">
                <a:ln>
                  <a:noFill/>
                </a:ln>
                <a:solidFill>
                  <a:prstClr val="white"/>
                </a:solidFill>
                <a:effectLst/>
                <a:uLnTx/>
                <a:uFillTx/>
                <a:latin typeface="Meiryo UI"/>
                <a:ea typeface="Meiryo UI"/>
                <a:cs typeface="+mn-cs"/>
              </a:rPr>
              <a:t>POP</a:t>
            </a:r>
            <a:endParaRPr kumimoji="1" lang="ja-JP" altLang="en-US" sz="1653"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7" name="正方形/長方形 26">
            <a:extLst>
              <a:ext uri="{FF2B5EF4-FFF2-40B4-BE49-F238E27FC236}">
                <a16:creationId xmlns:a16="http://schemas.microsoft.com/office/drawing/2014/main" id="{000640A8-9E5E-40E3-8B3E-AB78F1BBEC7A}"/>
              </a:ext>
            </a:extLst>
          </p:cNvPr>
          <p:cNvSpPr/>
          <p:nvPr/>
        </p:nvSpPr>
        <p:spPr>
          <a:xfrm>
            <a:off x="6246255" y="4791577"/>
            <a:ext cx="3403421" cy="9197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左記のように</a:t>
            </a:r>
            <a:r>
              <a:rPr kumimoji="1" lang="en-US" altLang="ja-JP" sz="1100" b="1" i="0" u="none" strike="noStrike" kern="1200" cap="none" spc="0" normalizeH="0" baseline="0" noProof="0" dirty="0">
                <a:ln>
                  <a:noFill/>
                </a:ln>
                <a:solidFill>
                  <a:schemeClr val="tx1"/>
                </a:solidFill>
                <a:effectLst/>
                <a:uLnTx/>
                <a:uFillTx/>
                <a:latin typeface="Meiryo UI"/>
                <a:ea typeface="Meiryo UI"/>
                <a:cs typeface="+mn-cs"/>
              </a:rPr>
              <a:t>POP</a:t>
            </a: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を組み立て、レジ横などに掲示ください。</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839876" rtl="0" eaLnBrk="1" fontAlgn="auto" latinLnBrk="0" hangingPunct="1">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支払い時に利用者が</a:t>
            </a:r>
            <a:r>
              <a:rPr kumimoji="1" lang="en-US" altLang="ja-JP" sz="1100" b="1" i="0" u="none" strike="noStrike" kern="1200" cap="none" spc="0" normalizeH="0" baseline="0" noProof="0" dirty="0">
                <a:ln>
                  <a:noFill/>
                </a:ln>
                <a:solidFill>
                  <a:schemeClr val="tx1"/>
                </a:solidFill>
                <a:effectLst/>
                <a:uLnTx/>
                <a:uFillTx/>
                <a:latin typeface="Meiryo UI"/>
                <a:ea typeface="Meiryo UI"/>
                <a:cs typeface="+mn-cs"/>
              </a:rPr>
              <a:t>QR</a:t>
            </a:r>
            <a:r>
              <a:rPr kumimoji="1" lang="ja-JP" altLang="en-US" sz="1100" b="1" i="0" u="none" strike="noStrike" kern="1200" cap="none" spc="0" normalizeH="0" baseline="0" noProof="0" dirty="0">
                <a:ln>
                  <a:noFill/>
                </a:ln>
                <a:solidFill>
                  <a:schemeClr val="tx1"/>
                </a:solidFill>
                <a:effectLst/>
                <a:uLnTx/>
                <a:uFillTx/>
                <a:latin typeface="Meiryo UI"/>
                <a:ea typeface="Meiryo UI"/>
                <a:cs typeface="+mn-cs"/>
              </a:rPr>
              <a:t>コードを読み取り、利用金額を入力し支払います。</a:t>
            </a:r>
            <a:endParaRPr kumimoji="1" lang="en-US" altLang="ja-JP" sz="1100" b="1"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33" name="正方形/長方形 32">
            <a:extLst>
              <a:ext uri="{FF2B5EF4-FFF2-40B4-BE49-F238E27FC236}">
                <a16:creationId xmlns:a16="http://schemas.microsoft.com/office/drawing/2014/main" id="{D4851F00-6EA2-48A3-BCCF-5101E7F95EDB}"/>
              </a:ext>
            </a:extLst>
          </p:cNvPr>
          <p:cNvSpPr/>
          <p:nvPr/>
        </p:nvSpPr>
        <p:spPr>
          <a:xfrm>
            <a:off x="7086886" y="4583941"/>
            <a:ext cx="1513763" cy="3214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卓上</a:t>
            </a:r>
            <a:r>
              <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POP</a:t>
            </a:r>
            <a:r>
              <a:rPr kumimoji="1" lang="ja-JP" altLang="en-US"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rPr>
              <a:t>イメージ</a:t>
            </a:r>
            <a:endParaRPr kumimoji="1" lang="en-US" altLang="ja-JP" sz="1100" b="0" i="0" u="none" strike="noStrike" kern="1200" cap="none" spc="0" normalizeH="0" baseline="0" noProof="0" dirty="0">
              <a:ln>
                <a:noFill/>
              </a:ln>
              <a:solidFill>
                <a:prstClr val="black">
                  <a:lumMod val="85000"/>
                  <a:lumOff val="15000"/>
                </a:prstClr>
              </a:solidFill>
              <a:effectLst/>
              <a:uLnTx/>
              <a:uFillTx/>
              <a:latin typeface="Meiryo UI"/>
              <a:ea typeface="Meiryo UI"/>
              <a:cs typeface="+mn-cs"/>
            </a:endParaRPr>
          </a:p>
        </p:txBody>
      </p:sp>
      <p:grpSp>
        <p:nvGrpSpPr>
          <p:cNvPr id="3" name="グループ化 2">
            <a:extLst>
              <a:ext uri="{FF2B5EF4-FFF2-40B4-BE49-F238E27FC236}">
                <a16:creationId xmlns:a16="http://schemas.microsoft.com/office/drawing/2014/main" id="{9FD9D0C1-E0DC-19A4-FCEB-4324A75115C6}"/>
              </a:ext>
            </a:extLst>
          </p:cNvPr>
          <p:cNvGrpSpPr/>
          <p:nvPr/>
        </p:nvGrpSpPr>
        <p:grpSpPr>
          <a:xfrm>
            <a:off x="4926021" y="4035499"/>
            <a:ext cx="1237841" cy="1425546"/>
            <a:chOff x="5156529" y="3975306"/>
            <a:chExt cx="1237841" cy="1425546"/>
          </a:xfrm>
        </p:grpSpPr>
        <p:pic>
          <p:nvPicPr>
            <p:cNvPr id="7" name="図 6">
              <a:extLst>
                <a:ext uri="{FF2B5EF4-FFF2-40B4-BE49-F238E27FC236}">
                  <a16:creationId xmlns:a16="http://schemas.microsoft.com/office/drawing/2014/main" id="{415141CB-4C85-46AC-A6FA-78FC608CB5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6529" y="3975306"/>
              <a:ext cx="1237841" cy="1425546"/>
            </a:xfrm>
            <a:prstGeom prst="rect">
              <a:avLst/>
            </a:prstGeom>
          </p:spPr>
        </p:pic>
        <p:sp>
          <p:nvSpPr>
            <p:cNvPr id="30" name="楕円 29">
              <a:extLst>
                <a:ext uri="{FF2B5EF4-FFF2-40B4-BE49-F238E27FC236}">
                  <a16:creationId xmlns:a16="http://schemas.microsoft.com/office/drawing/2014/main" id="{666A63E7-3E49-45AE-B958-0A60F1E9B47F}"/>
                </a:ext>
              </a:extLst>
            </p:cNvPr>
            <p:cNvSpPr/>
            <p:nvPr/>
          </p:nvSpPr>
          <p:spPr>
            <a:xfrm>
              <a:off x="5563706" y="4470039"/>
              <a:ext cx="250568" cy="2821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32" name="楕円 31">
              <a:extLst>
                <a:ext uri="{FF2B5EF4-FFF2-40B4-BE49-F238E27FC236}">
                  <a16:creationId xmlns:a16="http://schemas.microsoft.com/office/drawing/2014/main" id="{EE5EEC96-2834-4965-8504-4934FD21E33B}"/>
                </a:ext>
              </a:extLst>
            </p:cNvPr>
            <p:cNvSpPr/>
            <p:nvPr/>
          </p:nvSpPr>
          <p:spPr>
            <a:xfrm rot="405439">
              <a:off x="5395587" y="4910328"/>
              <a:ext cx="477395" cy="1405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pic>
          <p:nvPicPr>
            <p:cNvPr id="10" name="図 9">
              <a:extLst>
                <a:ext uri="{FF2B5EF4-FFF2-40B4-BE49-F238E27FC236}">
                  <a16:creationId xmlns:a16="http://schemas.microsoft.com/office/drawing/2014/main" id="{DADCDB49-D4A5-4C47-9C4A-1BCD15ED53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9387">
              <a:off x="5457568" y="4131041"/>
              <a:ext cx="616458" cy="173917"/>
            </a:xfrm>
            <a:prstGeom prst="rect">
              <a:avLst/>
            </a:prstGeom>
          </p:spPr>
        </p:pic>
      </p:grpSp>
      <p:sp>
        <p:nvSpPr>
          <p:cNvPr id="36" name="正方形/長方形 35">
            <a:extLst>
              <a:ext uri="{FF2B5EF4-FFF2-40B4-BE49-F238E27FC236}">
                <a16:creationId xmlns:a16="http://schemas.microsoft.com/office/drawing/2014/main" id="{50F25309-B2F7-4BAF-B50F-8A1B6D7F0192}"/>
              </a:ext>
            </a:extLst>
          </p:cNvPr>
          <p:cNvSpPr/>
          <p:nvPr/>
        </p:nvSpPr>
        <p:spPr>
          <a:xfrm>
            <a:off x="464109" y="2651164"/>
            <a:ext cx="4150853" cy="4833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参画店舗でのお会計の際に、</a:t>
            </a:r>
            <a:endParaRPr kumimoji="1" lang="en-US" altLang="ja-JP" sz="11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Meiryo UI"/>
                <a:ea typeface="Meiryo UI"/>
                <a:cs typeface="+mn-cs"/>
              </a:rPr>
              <a:t>お客様が「ぎふ旅コインで支払います。」と伝える</a:t>
            </a:r>
            <a:r>
              <a:rPr kumimoji="1" lang="ja-JP" altLang="en-US" sz="1100" b="0" i="0" u="none" strike="noStrike" kern="1200" cap="none" spc="0" normalizeH="0" baseline="0" noProof="0" dirty="0">
                <a:ln>
                  <a:noFill/>
                </a:ln>
                <a:solidFill>
                  <a:srgbClr val="7030A0"/>
                </a:solidFill>
                <a:effectLst/>
                <a:uLnTx/>
                <a:uFillTx/>
                <a:latin typeface="Meiryo UI"/>
                <a:ea typeface="Meiryo UI"/>
                <a:cs typeface="+mn-cs"/>
              </a:rPr>
              <a:t>。</a:t>
            </a:r>
            <a:endParaRPr kumimoji="1" lang="en-US" altLang="ja-JP" sz="1100" b="0" i="0" u="none" strike="noStrike" kern="1200" cap="none" spc="0" normalizeH="0" baseline="0" noProof="0" dirty="0">
              <a:ln>
                <a:noFill/>
              </a:ln>
              <a:solidFill>
                <a:srgbClr val="7030A0"/>
              </a:solidFill>
              <a:effectLst/>
              <a:uLnTx/>
              <a:uFillTx/>
              <a:latin typeface="Meiryo UI"/>
              <a:ea typeface="Meiryo UI"/>
              <a:cs typeface="+mn-cs"/>
            </a:endParaRPr>
          </a:p>
        </p:txBody>
      </p:sp>
      <p:sp>
        <p:nvSpPr>
          <p:cNvPr id="31" name="正方形/長方形 30">
            <a:extLst>
              <a:ext uri="{FF2B5EF4-FFF2-40B4-BE49-F238E27FC236}">
                <a16:creationId xmlns:a16="http://schemas.microsoft.com/office/drawing/2014/main" id="{45664563-758B-4884-AE8B-0A4A2DBD6C97}"/>
              </a:ext>
            </a:extLst>
          </p:cNvPr>
          <p:cNvSpPr/>
          <p:nvPr/>
        </p:nvSpPr>
        <p:spPr>
          <a:xfrm>
            <a:off x="4947914" y="5567698"/>
            <a:ext cx="4701762" cy="7518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200" b="1" dirty="0">
                <a:solidFill>
                  <a:srgbClr val="FF0000"/>
                </a:solidFill>
                <a:latin typeface="Meiryo UI"/>
                <a:ea typeface="Meiryo UI"/>
              </a:rPr>
              <a:t>【</a:t>
            </a:r>
            <a:r>
              <a:rPr lang="ja-JP" altLang="en-US" sz="1200" b="1" dirty="0">
                <a:solidFill>
                  <a:srgbClr val="FF0000"/>
                </a:solidFill>
                <a:latin typeface="Meiryo UI"/>
                <a:ea typeface="Meiryo UI"/>
              </a:rPr>
              <a:t>注意</a:t>
            </a:r>
            <a:r>
              <a:rPr lang="en-US" altLang="ja-JP" sz="1200" b="1" dirty="0">
                <a:solidFill>
                  <a:srgbClr val="FF0000"/>
                </a:solidFill>
                <a:latin typeface="Meiryo UI"/>
                <a:ea typeface="Meiryo UI"/>
              </a:rPr>
              <a:t>】</a:t>
            </a: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8F00"/>
                </a:solidFill>
                <a:effectLst/>
                <a:uLnTx/>
                <a:uFillTx/>
                <a:latin typeface="Meiryo UI"/>
                <a:ea typeface="Meiryo UI"/>
                <a:cs typeface="+mn-cs"/>
              </a:rPr>
              <a:t>さるぼぼコイン</a:t>
            </a:r>
            <a:r>
              <a:rPr lang="ja-JP" altLang="en-US" sz="1200" b="1" dirty="0">
                <a:solidFill>
                  <a:srgbClr val="00B050"/>
                </a:solidFill>
                <a:latin typeface="Meiryo UI"/>
                <a:ea typeface="Meiryo UI"/>
              </a:rPr>
              <a:t>の</a:t>
            </a:r>
            <a:r>
              <a:rPr lang="en-US" altLang="ja-JP" sz="1200" b="1" dirty="0">
                <a:solidFill>
                  <a:srgbClr val="00B050"/>
                </a:solidFill>
                <a:latin typeface="Meiryo UI"/>
                <a:ea typeface="Meiryo UI"/>
              </a:rPr>
              <a:t>QR</a:t>
            </a:r>
            <a:r>
              <a:rPr lang="ja-JP" altLang="en-US" sz="1200" b="1" dirty="0">
                <a:solidFill>
                  <a:srgbClr val="00B050"/>
                </a:solidFill>
                <a:latin typeface="Meiryo UI"/>
                <a:ea typeface="Meiryo UI"/>
              </a:rPr>
              <a:t>コードは</a:t>
            </a:r>
            <a:r>
              <a:rPr lang="ja-JP" altLang="en-US" sz="1200" b="1" u="sng" dirty="0">
                <a:solidFill>
                  <a:srgbClr val="00B050"/>
                </a:solidFill>
                <a:latin typeface="Meiryo UI"/>
                <a:ea typeface="Meiryo UI"/>
              </a:rPr>
              <a:t>宿泊限定ポイントにはご利用いただけません</a:t>
            </a:r>
            <a:r>
              <a:rPr lang="ja-JP" altLang="en-US" sz="1200" b="1" dirty="0">
                <a:solidFill>
                  <a:srgbClr val="00B050"/>
                </a:solidFill>
                <a:latin typeface="Meiryo UI"/>
                <a:ea typeface="Meiryo UI"/>
              </a:rPr>
              <a:t>。</a:t>
            </a:r>
            <a:endParaRPr kumimoji="1" lang="en-US" altLang="ja-JP" sz="1200" b="1" i="0" u="none" strike="noStrike" kern="1200" cap="none" spc="0" normalizeH="0" baseline="0" noProof="0" dirty="0">
              <a:ln>
                <a:noFill/>
              </a:ln>
              <a:solidFill>
                <a:srgbClr val="00B050"/>
              </a:solidFill>
              <a:effectLst/>
              <a:uLnTx/>
              <a:uFillTx/>
              <a:latin typeface="Meiryo UI"/>
              <a:ea typeface="Meiryo UI"/>
              <a:cs typeface="+mn-cs"/>
            </a:endParaRPr>
          </a:p>
        </p:txBody>
      </p:sp>
      <p:sp>
        <p:nvSpPr>
          <p:cNvPr id="34" name="正方形/長方形 33">
            <a:extLst>
              <a:ext uri="{FF2B5EF4-FFF2-40B4-BE49-F238E27FC236}">
                <a16:creationId xmlns:a16="http://schemas.microsoft.com/office/drawing/2014/main" id="{B2998A71-1B6D-4D22-9122-53812127C53E}"/>
              </a:ext>
            </a:extLst>
          </p:cNvPr>
          <p:cNvSpPr/>
          <p:nvPr/>
        </p:nvSpPr>
        <p:spPr>
          <a:xfrm>
            <a:off x="-5087" y="-1759"/>
            <a:ext cx="9919893" cy="445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4</a:t>
            </a:r>
            <a:r>
              <a:rPr lang="ja-JP" altLang="en-US" sz="1600" b="1" dirty="0">
                <a:solidFill>
                  <a:schemeClr val="bg1"/>
                </a:solidFill>
                <a:latin typeface="Meiryo UI" panose="020B0604030504040204" pitchFamily="50" charset="-128"/>
                <a:ea typeface="Meiryo UI" panose="020B0604030504040204" pitchFamily="50" charset="-128"/>
              </a:rPr>
              <a:t>．ぎふ旅コインの流れ</a:t>
            </a:r>
            <a:endParaRPr lang="ja-JP" altLang="en-US" sz="1600" b="1" dirty="0">
              <a:solidFill>
                <a:schemeClr val="bg1"/>
              </a:solidFill>
            </a:endParaRPr>
          </a:p>
        </p:txBody>
      </p:sp>
      <p:grpSp>
        <p:nvGrpSpPr>
          <p:cNvPr id="13" name="グループ化 12">
            <a:extLst>
              <a:ext uri="{FF2B5EF4-FFF2-40B4-BE49-F238E27FC236}">
                <a16:creationId xmlns:a16="http://schemas.microsoft.com/office/drawing/2014/main" id="{69D96F05-69B5-C4E5-2473-ACCCB29233EA}"/>
              </a:ext>
            </a:extLst>
          </p:cNvPr>
          <p:cNvGrpSpPr/>
          <p:nvPr/>
        </p:nvGrpSpPr>
        <p:grpSpPr>
          <a:xfrm>
            <a:off x="6751153" y="2112399"/>
            <a:ext cx="1943973" cy="2555345"/>
            <a:chOff x="6661934" y="1681354"/>
            <a:chExt cx="1943973" cy="2555345"/>
          </a:xfrm>
        </p:grpSpPr>
        <p:grpSp>
          <p:nvGrpSpPr>
            <p:cNvPr id="22" name="グループ化 21">
              <a:extLst>
                <a:ext uri="{FF2B5EF4-FFF2-40B4-BE49-F238E27FC236}">
                  <a16:creationId xmlns:a16="http://schemas.microsoft.com/office/drawing/2014/main" id="{D785C21B-32CB-1607-07C4-131E95006DAF}"/>
                </a:ext>
              </a:extLst>
            </p:cNvPr>
            <p:cNvGrpSpPr/>
            <p:nvPr/>
          </p:nvGrpSpPr>
          <p:grpSpPr>
            <a:xfrm>
              <a:off x="6661934" y="1681354"/>
              <a:ext cx="1943973" cy="2555345"/>
              <a:chOff x="6661934" y="1681354"/>
              <a:chExt cx="1943973" cy="2555345"/>
            </a:xfrm>
          </p:grpSpPr>
          <p:pic>
            <p:nvPicPr>
              <p:cNvPr id="6" name="図 5">
                <a:extLst>
                  <a:ext uri="{FF2B5EF4-FFF2-40B4-BE49-F238E27FC236}">
                    <a16:creationId xmlns:a16="http://schemas.microsoft.com/office/drawing/2014/main" id="{DFA324B9-5B01-F65F-F989-1FF9522418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61934" y="1681354"/>
                <a:ext cx="1943973" cy="2555345"/>
              </a:xfrm>
              <a:prstGeom prst="rect">
                <a:avLst/>
              </a:prstGeom>
            </p:spPr>
          </p:pic>
          <p:pic>
            <p:nvPicPr>
              <p:cNvPr id="14" name="図 13">
                <a:extLst>
                  <a:ext uri="{FF2B5EF4-FFF2-40B4-BE49-F238E27FC236}">
                    <a16:creationId xmlns:a16="http://schemas.microsoft.com/office/drawing/2014/main" id="{1DC20821-67F2-7147-80FD-52F026BB85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0774" y="1691233"/>
                <a:ext cx="1890571" cy="1901876"/>
              </a:xfrm>
              <a:prstGeom prst="rect">
                <a:avLst/>
              </a:prstGeom>
            </p:spPr>
          </p:pic>
          <p:pic>
            <p:nvPicPr>
              <p:cNvPr id="19" name="図 18">
                <a:extLst>
                  <a:ext uri="{FF2B5EF4-FFF2-40B4-BE49-F238E27FC236}">
                    <a16:creationId xmlns:a16="http://schemas.microsoft.com/office/drawing/2014/main" id="{A0D7C2C1-C529-E79B-7559-71EF780E6A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961" y="2254609"/>
                <a:ext cx="732818" cy="728833"/>
              </a:xfrm>
              <a:prstGeom prst="rect">
                <a:avLst/>
              </a:prstGeom>
            </p:spPr>
          </p:pic>
        </p:grpSp>
        <p:sp>
          <p:nvSpPr>
            <p:cNvPr id="9" name="楕円 8">
              <a:extLst>
                <a:ext uri="{FF2B5EF4-FFF2-40B4-BE49-F238E27FC236}">
                  <a16:creationId xmlns:a16="http://schemas.microsoft.com/office/drawing/2014/main" id="{DB6B93AF-C03B-4D91-A818-9DCD41704727}"/>
                </a:ext>
              </a:extLst>
            </p:cNvPr>
            <p:cNvSpPr/>
            <p:nvPr/>
          </p:nvSpPr>
          <p:spPr>
            <a:xfrm>
              <a:off x="7030201" y="3712002"/>
              <a:ext cx="1207437" cy="25391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latin typeface="Meiryo UI"/>
                  <a:ea typeface="Meiryo UI"/>
                </a:rPr>
                <a:t>店舗名</a:t>
              </a:r>
              <a:endParaRPr kumimoji="1" lang="ja-JP" altLang="en-US" sz="900" b="0" i="0" u="none" strike="noStrike" kern="1200" cap="none" spc="0" normalizeH="0" noProof="0" dirty="0">
                <a:ln>
                  <a:noFill/>
                </a:ln>
                <a:solidFill>
                  <a:schemeClr val="tx1"/>
                </a:solidFill>
                <a:effectLst/>
                <a:uLnTx/>
                <a:uFillTx/>
                <a:latin typeface="Meiryo UI"/>
                <a:ea typeface="Meiryo UI"/>
                <a:cs typeface="+mn-cs"/>
              </a:endParaRPr>
            </a:p>
          </p:txBody>
        </p:sp>
        <p:sp>
          <p:nvSpPr>
            <p:cNvPr id="8" name="楕円 7">
              <a:extLst>
                <a:ext uri="{FF2B5EF4-FFF2-40B4-BE49-F238E27FC236}">
                  <a16:creationId xmlns:a16="http://schemas.microsoft.com/office/drawing/2014/main" id="{03AA3B61-2CDD-42A7-962A-E5CA7F52A3BE}"/>
                </a:ext>
              </a:extLst>
            </p:cNvPr>
            <p:cNvSpPr/>
            <p:nvPr/>
          </p:nvSpPr>
          <p:spPr>
            <a:xfrm>
              <a:off x="7102763" y="2115127"/>
              <a:ext cx="1034473" cy="9916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prstClr val="white"/>
                </a:solidFill>
                <a:effectLst/>
                <a:uLnTx/>
                <a:uFillTx/>
                <a:latin typeface="Meiryo UI"/>
                <a:ea typeface="Meiryo UI"/>
                <a:cs typeface="+mn-cs"/>
              </a:endParaRPr>
            </a:p>
          </p:txBody>
        </p:sp>
      </p:grpSp>
      <p:sp>
        <p:nvSpPr>
          <p:cNvPr id="15" name="テキスト ボックス 14">
            <a:extLst>
              <a:ext uri="{FF2B5EF4-FFF2-40B4-BE49-F238E27FC236}">
                <a16:creationId xmlns:a16="http://schemas.microsoft.com/office/drawing/2014/main" id="{5D6845AF-1893-5C39-35EE-CD5EB796667C}"/>
              </a:ext>
            </a:extLst>
          </p:cNvPr>
          <p:cNvSpPr txBox="1"/>
          <p:nvPr/>
        </p:nvSpPr>
        <p:spPr>
          <a:xfrm>
            <a:off x="5223151" y="1684190"/>
            <a:ext cx="4368441" cy="307777"/>
          </a:xfrm>
          <a:prstGeom prst="rect">
            <a:avLst/>
          </a:prstGeom>
          <a:noFill/>
        </p:spPr>
        <p:txBody>
          <a:bodyPr wrap="square" rtlCol="0">
            <a:spAutoFit/>
          </a:bodyPr>
          <a:lstStyle/>
          <a:p>
            <a:pPr algn="ctr"/>
            <a:r>
              <a:rPr kumimoji="1" lang="en-US" altLang="ja-JP" sz="1400" b="1" u="sng" dirty="0">
                <a:solidFill>
                  <a:srgbClr val="FF0000"/>
                </a:solidFill>
              </a:rPr>
              <a:t>※</a:t>
            </a:r>
            <a:r>
              <a:rPr kumimoji="1" lang="ja-JP" altLang="en-US" sz="1400" b="1" u="sng" dirty="0">
                <a:solidFill>
                  <a:srgbClr val="FF0000"/>
                </a:solidFill>
              </a:rPr>
              <a:t>宿泊限定ぎふ旅コインポイント以外は決済できません。</a:t>
            </a:r>
          </a:p>
        </p:txBody>
      </p:sp>
      <p:sp>
        <p:nvSpPr>
          <p:cNvPr id="2" name="スライド番号プレースホルダー 1">
            <a:extLst>
              <a:ext uri="{FF2B5EF4-FFF2-40B4-BE49-F238E27FC236}">
                <a16:creationId xmlns:a16="http://schemas.microsoft.com/office/drawing/2014/main" id="{975D369C-AB96-46F7-A8FC-D406C822D537}"/>
              </a:ext>
            </a:extLst>
          </p:cNvPr>
          <p:cNvSpPr>
            <a:spLocks noGrp="1"/>
          </p:cNvSpPr>
          <p:nvPr>
            <p:ph type="sldNum" sz="quarter" idx="12"/>
          </p:nvPr>
        </p:nvSpPr>
        <p:spPr>
          <a:xfrm>
            <a:off x="9301018" y="6516922"/>
            <a:ext cx="563037"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5</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Tree>
    <p:extLst>
      <p:ext uri="{BB962C8B-B14F-4D97-AF65-F5344CB8AC3E}">
        <p14:creationId xmlns:p14="http://schemas.microsoft.com/office/powerpoint/2010/main" val="330743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4FF602F0-4CAD-47C1-8721-150B29503FF2}"/>
              </a:ext>
            </a:extLst>
          </p:cNvPr>
          <p:cNvSpPr/>
          <p:nvPr/>
        </p:nvSpPr>
        <p:spPr>
          <a:xfrm>
            <a:off x="157018" y="914400"/>
            <a:ext cx="9629939" cy="5615705"/>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52693" y="6513153"/>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6</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3" name="正方形/長方形 2">
            <a:extLst>
              <a:ext uri="{FF2B5EF4-FFF2-40B4-BE49-F238E27FC236}">
                <a16:creationId xmlns:a16="http://schemas.microsoft.com/office/drawing/2014/main" id="{7D3B71E9-0D88-4518-8503-80E1F76CA1C2}"/>
              </a:ext>
            </a:extLst>
          </p:cNvPr>
          <p:cNvSpPr/>
          <p:nvPr/>
        </p:nvSpPr>
        <p:spPr>
          <a:xfrm>
            <a:off x="-9237" y="502338"/>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lang="en-US" altLang="ja-JP" sz="1600" b="1" dirty="0">
                <a:solidFill>
                  <a:prstClr val="white"/>
                </a:solidFill>
                <a:latin typeface="Meiryo UI"/>
                <a:ea typeface="Meiryo UI"/>
              </a:rPr>
              <a:t>4</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．ぎふ旅コイン</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支払い</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全体フロー</a:t>
            </a:r>
          </a:p>
        </p:txBody>
      </p:sp>
      <p:sp>
        <p:nvSpPr>
          <p:cNvPr id="6" name="テキスト ボックス 5">
            <a:extLst>
              <a:ext uri="{FF2B5EF4-FFF2-40B4-BE49-F238E27FC236}">
                <a16:creationId xmlns:a16="http://schemas.microsoft.com/office/drawing/2014/main" id="{0832E04D-22E2-4757-829C-CE6747E6C471}"/>
              </a:ext>
            </a:extLst>
          </p:cNvPr>
          <p:cNvSpPr txBox="1"/>
          <p:nvPr/>
        </p:nvSpPr>
        <p:spPr>
          <a:xfrm>
            <a:off x="2641028" y="5906994"/>
            <a:ext cx="1215041" cy="246221"/>
          </a:xfrm>
          <a:prstGeom prst="rect">
            <a:avLst/>
          </a:prstGeom>
          <a:solidFill>
            <a:srgbClr val="CCECFF"/>
          </a:solidFill>
        </p:spPr>
        <p:txBody>
          <a:bodyPr wrap="square" lIns="0" rIns="0"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店頭に</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QR</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コードを掲示</a:t>
            </a:r>
          </a:p>
        </p:txBody>
      </p:sp>
      <p:sp>
        <p:nvSpPr>
          <p:cNvPr id="12" name="右矢印 31">
            <a:extLst>
              <a:ext uri="{FF2B5EF4-FFF2-40B4-BE49-F238E27FC236}">
                <a16:creationId xmlns:a16="http://schemas.microsoft.com/office/drawing/2014/main" id="{5F7C77B9-D339-4AA4-AF5F-A8DFD02D1BEC}"/>
              </a:ext>
            </a:extLst>
          </p:cNvPr>
          <p:cNvSpPr/>
          <p:nvPr/>
        </p:nvSpPr>
        <p:spPr bwMode="auto">
          <a:xfrm>
            <a:off x="2961954" y="2352023"/>
            <a:ext cx="283669" cy="292250"/>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3" name="右矢印 32">
            <a:extLst>
              <a:ext uri="{FF2B5EF4-FFF2-40B4-BE49-F238E27FC236}">
                <a16:creationId xmlns:a16="http://schemas.microsoft.com/office/drawing/2014/main" id="{5A4EE8BC-9FAA-48C6-A0F7-C6DCFE9F3505}"/>
              </a:ext>
            </a:extLst>
          </p:cNvPr>
          <p:cNvSpPr/>
          <p:nvPr/>
        </p:nvSpPr>
        <p:spPr bwMode="auto">
          <a:xfrm>
            <a:off x="4418803" y="2352023"/>
            <a:ext cx="283669" cy="292250"/>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5" name="右矢印 34">
            <a:extLst>
              <a:ext uri="{FF2B5EF4-FFF2-40B4-BE49-F238E27FC236}">
                <a16:creationId xmlns:a16="http://schemas.microsoft.com/office/drawing/2014/main" id="{A687A706-A603-49E7-B6E9-5EF2E9E2BBDF}"/>
              </a:ext>
            </a:extLst>
          </p:cNvPr>
          <p:cNvSpPr/>
          <p:nvPr/>
        </p:nvSpPr>
        <p:spPr bwMode="auto">
          <a:xfrm>
            <a:off x="5848434" y="2352023"/>
            <a:ext cx="283669" cy="292250"/>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9" name="テキスト ボックス 18">
            <a:extLst>
              <a:ext uri="{FF2B5EF4-FFF2-40B4-BE49-F238E27FC236}">
                <a16:creationId xmlns:a16="http://schemas.microsoft.com/office/drawing/2014/main" id="{9E5CBCAF-9402-4E5F-A171-6EC0E82346C6}"/>
              </a:ext>
            </a:extLst>
          </p:cNvPr>
          <p:cNvSpPr txBox="1"/>
          <p:nvPr/>
        </p:nvSpPr>
        <p:spPr>
          <a:xfrm>
            <a:off x="832447" y="3266291"/>
            <a:ext cx="898099" cy="400110"/>
          </a:xfrm>
          <a:prstGeom prst="rect">
            <a:avLst/>
          </a:prstGeom>
          <a:solidFill>
            <a:schemeClr val="accent3">
              <a:lumMod val="20000"/>
              <a:lumOff val="80000"/>
            </a:schemeClr>
          </a:solidFill>
        </p:spPr>
        <p:txBody>
          <a:bodyPr wrap="squar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ぎふ旅コイン</a:t>
            </a:r>
            <a:b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br>
            <a:r>
              <a:rPr lang="ja-JP" altLang="en-US" sz="1000" dirty="0">
                <a:solidFill>
                  <a:prstClr val="black"/>
                </a:solidFill>
                <a:latin typeface="Meiryo UI"/>
                <a:ea typeface="Meiryo UI"/>
              </a:rPr>
              <a:t>アプリを起動</a:t>
            </a: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テキスト ボックス 19">
            <a:extLst>
              <a:ext uri="{FF2B5EF4-FFF2-40B4-BE49-F238E27FC236}">
                <a16:creationId xmlns:a16="http://schemas.microsoft.com/office/drawing/2014/main" id="{8BEABB49-8FF2-4A42-8132-49AB116714FA}"/>
              </a:ext>
            </a:extLst>
          </p:cNvPr>
          <p:cNvSpPr txBox="1"/>
          <p:nvPr/>
        </p:nvSpPr>
        <p:spPr>
          <a:xfrm>
            <a:off x="2053440" y="3275314"/>
            <a:ext cx="794142" cy="400110"/>
          </a:xfrm>
          <a:prstGeom prst="rect">
            <a:avLst/>
          </a:prstGeom>
          <a:solidFill>
            <a:schemeClr val="accent3">
              <a:lumMod val="20000"/>
              <a:lumOff val="80000"/>
            </a:schemeClr>
          </a:solidFill>
        </p:spPr>
        <p:txBody>
          <a:bodyPr wrap="square"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「支払う」をタップ</a:t>
            </a:r>
          </a:p>
        </p:txBody>
      </p:sp>
      <p:sp>
        <p:nvSpPr>
          <p:cNvPr id="21" name="テキスト ボックス 20">
            <a:extLst>
              <a:ext uri="{FF2B5EF4-FFF2-40B4-BE49-F238E27FC236}">
                <a16:creationId xmlns:a16="http://schemas.microsoft.com/office/drawing/2014/main" id="{CA8FBDAC-9459-42DC-9CFA-4F95727A7E76}"/>
              </a:ext>
            </a:extLst>
          </p:cNvPr>
          <p:cNvSpPr txBox="1"/>
          <p:nvPr/>
        </p:nvSpPr>
        <p:spPr>
          <a:xfrm>
            <a:off x="3358952" y="3174358"/>
            <a:ext cx="898099" cy="507831"/>
          </a:xfrm>
          <a:prstGeom prst="rect">
            <a:avLst/>
          </a:prstGeom>
          <a:solidFill>
            <a:schemeClr val="accent3">
              <a:lumMod val="20000"/>
              <a:lumOff val="80000"/>
            </a:schemeClr>
          </a:solidFill>
        </p:spPr>
        <p:txBody>
          <a:bodyPr wrap="square" lIns="0" rIns="0"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カメラが起動し</a:t>
            </a: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店頭の</a:t>
            </a:r>
            <a:r>
              <a:rPr kumimoji="1" lang="en-US" altLang="ja-JP" sz="900" b="0" i="0" u="none" strike="noStrike" kern="1200" cap="none" spc="0" normalizeH="0" baseline="0" noProof="0" dirty="0">
                <a:ln>
                  <a:noFill/>
                </a:ln>
                <a:solidFill>
                  <a:prstClr val="black"/>
                </a:solidFill>
                <a:effectLst/>
                <a:uLnTx/>
                <a:uFillTx/>
                <a:latin typeface="Meiryo UI"/>
                <a:ea typeface="Meiryo UI"/>
                <a:cs typeface="+mn-cs"/>
              </a:rPr>
              <a:t>QR</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コード</a:t>
            </a:r>
            <a:r>
              <a:rPr lang="ja-JP" altLang="en-US" sz="900" dirty="0">
                <a:solidFill>
                  <a:prstClr val="black"/>
                </a:solidFill>
                <a:latin typeface="Meiryo UI"/>
                <a:ea typeface="Meiryo UI"/>
              </a:rPr>
              <a:t>を</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読み取る</a:t>
            </a:r>
          </a:p>
        </p:txBody>
      </p:sp>
      <p:sp>
        <p:nvSpPr>
          <p:cNvPr id="22" name="テキスト ボックス 21">
            <a:extLst>
              <a:ext uri="{FF2B5EF4-FFF2-40B4-BE49-F238E27FC236}">
                <a16:creationId xmlns:a16="http://schemas.microsoft.com/office/drawing/2014/main" id="{68B73CE0-7529-4AE3-BDD6-DBD746E69E52}"/>
              </a:ext>
            </a:extLst>
          </p:cNvPr>
          <p:cNvSpPr txBox="1"/>
          <p:nvPr/>
        </p:nvSpPr>
        <p:spPr>
          <a:xfrm>
            <a:off x="4711407" y="3273985"/>
            <a:ext cx="1097038" cy="400110"/>
          </a:xfrm>
          <a:prstGeom prst="rect">
            <a:avLst/>
          </a:prstGeom>
          <a:solidFill>
            <a:schemeClr val="accent3">
              <a:lumMod val="20000"/>
              <a:lumOff val="80000"/>
            </a:schemeClr>
          </a:solidFill>
          <a:ln>
            <a:solidFill>
              <a:srgbClr val="FF0000"/>
            </a:solidFill>
          </a:ln>
        </p:spPr>
        <p:txBody>
          <a:bodyPr wrap="square" lIns="0" rIns="0"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lang="ja-JP" altLang="en-US" sz="1000" dirty="0">
                <a:solidFill>
                  <a:prstClr val="black"/>
                </a:solidFill>
                <a:latin typeface="Meiryo UI"/>
                <a:ea typeface="Meiryo UI"/>
              </a:rPr>
              <a:t>　　支払金額を</a:t>
            </a:r>
            <a:br>
              <a:rPr lang="en-US" altLang="ja-JP" sz="1000" dirty="0">
                <a:solidFill>
                  <a:prstClr val="black"/>
                </a:solidFill>
                <a:latin typeface="Meiryo UI"/>
                <a:ea typeface="Meiryo UI"/>
              </a:rPr>
            </a:b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入力</a:t>
            </a:r>
          </a:p>
        </p:txBody>
      </p:sp>
      <p:sp>
        <p:nvSpPr>
          <p:cNvPr id="29" name="右矢印 58">
            <a:extLst>
              <a:ext uri="{FF2B5EF4-FFF2-40B4-BE49-F238E27FC236}">
                <a16:creationId xmlns:a16="http://schemas.microsoft.com/office/drawing/2014/main" id="{46FB5B6F-E51F-4F2D-8AF2-A764D9262118}"/>
              </a:ext>
            </a:extLst>
          </p:cNvPr>
          <p:cNvSpPr/>
          <p:nvPr/>
        </p:nvSpPr>
        <p:spPr bwMode="auto">
          <a:xfrm>
            <a:off x="1583432" y="2378920"/>
            <a:ext cx="276046" cy="259411"/>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1" name="右矢印 61">
            <a:extLst>
              <a:ext uri="{FF2B5EF4-FFF2-40B4-BE49-F238E27FC236}">
                <a16:creationId xmlns:a16="http://schemas.microsoft.com/office/drawing/2014/main" id="{30480999-DA4C-420C-8A03-12BB4C80EA58}"/>
              </a:ext>
            </a:extLst>
          </p:cNvPr>
          <p:cNvSpPr/>
          <p:nvPr/>
        </p:nvSpPr>
        <p:spPr bwMode="auto">
          <a:xfrm>
            <a:off x="7243424" y="2381690"/>
            <a:ext cx="333464" cy="259411"/>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4" name="右矢印 65">
            <a:extLst>
              <a:ext uri="{FF2B5EF4-FFF2-40B4-BE49-F238E27FC236}">
                <a16:creationId xmlns:a16="http://schemas.microsoft.com/office/drawing/2014/main" id="{074C13FB-E695-4FEC-B4D0-306C1626E99F}"/>
              </a:ext>
            </a:extLst>
          </p:cNvPr>
          <p:cNvSpPr/>
          <p:nvPr/>
        </p:nvSpPr>
        <p:spPr bwMode="auto">
          <a:xfrm>
            <a:off x="4111323" y="5005409"/>
            <a:ext cx="1125995" cy="400109"/>
          </a:xfrm>
          <a:prstGeom prst="rightArrow">
            <a:avLst/>
          </a:prstGeom>
          <a:solidFill>
            <a:srgbClr val="10B5EB"/>
          </a:solidFill>
          <a:ln w="12700">
            <a:no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pic>
        <p:nvPicPr>
          <p:cNvPr id="35" name="Picture 2">
            <a:extLst>
              <a:ext uri="{FF2B5EF4-FFF2-40B4-BE49-F238E27FC236}">
                <a16:creationId xmlns:a16="http://schemas.microsoft.com/office/drawing/2014/main" id="{A323A882-2F43-4A8B-A451-4CDF89D5D7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5398" y="4273216"/>
            <a:ext cx="976133" cy="103927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スマホイラスト メール | 無料イラスト素材｜素材ラボ">
            <a:extLst>
              <a:ext uri="{FF2B5EF4-FFF2-40B4-BE49-F238E27FC236}">
                <a16:creationId xmlns:a16="http://schemas.microsoft.com/office/drawing/2014/main" id="{3A97389D-53DE-458E-85BF-B1EE446FEA6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40935" y="4613189"/>
            <a:ext cx="516173" cy="606280"/>
          </a:xfrm>
          <a:prstGeom prst="rect">
            <a:avLst/>
          </a:prstGeom>
          <a:noFill/>
          <a:extLst>
            <a:ext uri="{909E8E84-426E-40DD-AFC4-6F175D3DCCD1}">
              <a14:hiddenFill xmlns:a14="http://schemas.microsoft.com/office/drawing/2010/main">
                <a:solidFill>
                  <a:srgbClr val="FFFFFF"/>
                </a:solidFill>
              </a14:hiddenFill>
            </a:ext>
          </a:extLst>
        </p:spPr>
      </p:pic>
      <p:sp>
        <p:nvSpPr>
          <p:cNvPr id="37" name="円形吹き出し 69">
            <a:extLst>
              <a:ext uri="{FF2B5EF4-FFF2-40B4-BE49-F238E27FC236}">
                <a16:creationId xmlns:a16="http://schemas.microsoft.com/office/drawing/2014/main" id="{89A4284B-11EA-4111-A9E6-EBCD9ABBC6B5}"/>
              </a:ext>
            </a:extLst>
          </p:cNvPr>
          <p:cNvSpPr/>
          <p:nvPr/>
        </p:nvSpPr>
        <p:spPr bwMode="auto">
          <a:xfrm>
            <a:off x="8247357" y="5405517"/>
            <a:ext cx="1215041" cy="992705"/>
          </a:xfrm>
          <a:prstGeom prst="wedgeEllipseCallout">
            <a:avLst>
              <a:gd name="adj1" fmla="val 28888"/>
              <a:gd name="adj2" fmla="val -67900"/>
            </a:avLst>
          </a:prstGeom>
          <a:solidFill>
            <a:schemeClr val="bg1"/>
          </a:solidFill>
          <a:ln w="28575">
            <a:solidFill>
              <a:srgbClr val="C0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rgbClr val="C00000"/>
                </a:solidFill>
                <a:effectLst/>
                <a:uLnTx/>
                <a:uFillTx/>
                <a:latin typeface="Meiryo UI"/>
                <a:ea typeface="Meiryo UI"/>
                <a:cs typeface="+mn-cs"/>
              </a:rPr>
              <a:t>③</a:t>
            </a:r>
            <a:r>
              <a:rPr kumimoji="1" lang="en-US" altLang="ja-JP" sz="1000" b="1" i="0" u="none" strike="noStrike" kern="1200" cap="none" spc="0" normalizeH="0" baseline="0" noProof="0" dirty="0">
                <a:ln>
                  <a:noFill/>
                </a:ln>
                <a:solidFill>
                  <a:srgbClr val="C00000"/>
                </a:solidFill>
                <a:effectLst/>
                <a:uLnTx/>
                <a:uFillTx/>
                <a:latin typeface="Meiryo UI"/>
                <a:ea typeface="Meiryo UI"/>
                <a:cs typeface="+mn-cs"/>
              </a:rPr>
              <a:t> </a:t>
            </a:r>
            <a:r>
              <a:rPr kumimoji="1" lang="ja-JP" altLang="en-US" sz="1000" b="0" i="0" u="none" strike="noStrike" kern="1200" cap="none" spc="0" normalizeH="0" baseline="0" noProof="0" dirty="0">
                <a:ln>
                  <a:noFill/>
                </a:ln>
                <a:solidFill>
                  <a:srgbClr val="C00000"/>
                </a:solidFill>
                <a:effectLst/>
                <a:uLnTx/>
                <a:uFillTx/>
                <a:latin typeface="Meiryo UI"/>
                <a:ea typeface="Meiryo UI"/>
                <a:cs typeface="+mn-cs"/>
              </a:rPr>
              <a:t>登録された</a:t>
            </a:r>
            <a:endParaRPr kumimoji="1" lang="en-US" altLang="ja-JP" sz="1000" b="0"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eiryo UI"/>
                <a:ea typeface="Meiryo UI"/>
                <a:cs typeface="+mn-cs"/>
              </a:rPr>
              <a:t>メールアドレスに</a:t>
            </a:r>
            <a:endParaRPr kumimoji="1" lang="en-US" altLang="ja-JP" sz="1000" b="0"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C00000"/>
                </a:solidFill>
                <a:effectLst/>
                <a:uLnTx/>
                <a:uFillTx/>
                <a:latin typeface="Meiryo UI"/>
                <a:ea typeface="Meiryo UI"/>
                <a:cs typeface="+mn-cs"/>
              </a:rPr>
              <a:t>   </a:t>
            </a: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通知メール</a:t>
            </a:r>
            <a:endParaRPr kumimoji="1" lang="en-US" altLang="ja-JP" sz="1100" b="1"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C00000"/>
                </a:solidFill>
                <a:effectLst/>
                <a:uLnTx/>
                <a:uFillTx/>
                <a:latin typeface="Meiryo UI"/>
                <a:ea typeface="Meiryo UI"/>
                <a:cs typeface="+mn-cs"/>
              </a:rPr>
              <a:t>が届きます</a:t>
            </a:r>
            <a:endParaRPr kumimoji="1" lang="en-US" altLang="ja-JP" sz="1050" b="0"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40" name="テキスト ボックス 39">
            <a:extLst>
              <a:ext uri="{FF2B5EF4-FFF2-40B4-BE49-F238E27FC236}">
                <a16:creationId xmlns:a16="http://schemas.microsoft.com/office/drawing/2014/main" id="{102E9660-CB1B-481E-B823-35FEB5927564}"/>
              </a:ext>
            </a:extLst>
          </p:cNvPr>
          <p:cNvSpPr txBox="1"/>
          <p:nvPr/>
        </p:nvSpPr>
        <p:spPr>
          <a:xfrm>
            <a:off x="7689635" y="3412485"/>
            <a:ext cx="772800" cy="253916"/>
          </a:xfrm>
          <a:prstGeom prst="rect">
            <a:avLst/>
          </a:prstGeom>
          <a:solidFill>
            <a:schemeClr val="accent3">
              <a:lumMod val="20000"/>
              <a:lumOff val="80000"/>
            </a:schemeClr>
          </a:solidFill>
        </p:spPr>
        <p:txBody>
          <a:bodyPr wrap="square"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支払完了</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47" name="Picture 2" descr="「注意 アイコン」の画像検索結果">
            <a:extLst>
              <a:ext uri="{FF2B5EF4-FFF2-40B4-BE49-F238E27FC236}">
                <a16:creationId xmlns:a16="http://schemas.microsoft.com/office/drawing/2014/main" id="{67FD4372-266D-4594-8B5C-5553C5DE8EB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77064" y="5898312"/>
            <a:ext cx="170742" cy="170324"/>
          </a:xfrm>
          <a:prstGeom prst="rect">
            <a:avLst/>
          </a:prstGeom>
          <a:noFill/>
          <a:extLst>
            <a:ext uri="{909E8E84-426E-40DD-AFC4-6F175D3DCCD1}">
              <a14:hiddenFill xmlns:a14="http://schemas.microsoft.com/office/drawing/2010/main">
                <a:solidFill>
                  <a:srgbClr val="FFFFFF"/>
                </a:solidFill>
              </a14:hiddenFill>
            </a:ext>
          </a:extLst>
        </p:spPr>
      </p:pic>
      <p:sp>
        <p:nvSpPr>
          <p:cNvPr id="48" name="角丸四角形 7">
            <a:extLst>
              <a:ext uri="{FF2B5EF4-FFF2-40B4-BE49-F238E27FC236}">
                <a16:creationId xmlns:a16="http://schemas.microsoft.com/office/drawing/2014/main" id="{5CBD782E-B394-42A8-A58F-BD550EBAFA6B}"/>
              </a:ext>
            </a:extLst>
          </p:cNvPr>
          <p:cNvSpPr/>
          <p:nvPr/>
        </p:nvSpPr>
        <p:spPr bwMode="auto">
          <a:xfrm>
            <a:off x="380673" y="1183077"/>
            <a:ext cx="397174" cy="2494670"/>
          </a:xfrm>
          <a:prstGeom prst="roundRect">
            <a:avLst/>
          </a:prstGeom>
          <a:solidFill>
            <a:srgbClr val="10B5EB"/>
          </a:solidFill>
          <a:ln w="38100">
            <a:noFill/>
            <a:round/>
            <a:headEnd/>
            <a:tailEnd/>
          </a:ln>
        </p:spPr>
        <p:txBody>
          <a:bodyPr vert="eaVert" wrap="square" lIns="0" tIns="540000" rIns="0" bIns="540000" rtlCol="0" anchor="ctr">
            <a:noAutofit/>
          </a:bodyPr>
          <a:lstStyle/>
          <a:p>
            <a:pPr marL="0" marR="0" lvl="0" indent="0" algn="dist" defTabSz="839876"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rPr>
              <a:t>お客さま</a:t>
            </a:r>
            <a:endPar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endParaRPr>
          </a:p>
        </p:txBody>
      </p:sp>
      <p:sp>
        <p:nvSpPr>
          <p:cNvPr id="49" name="角丸四角形 97">
            <a:extLst>
              <a:ext uri="{FF2B5EF4-FFF2-40B4-BE49-F238E27FC236}">
                <a16:creationId xmlns:a16="http://schemas.microsoft.com/office/drawing/2014/main" id="{AABB5218-2634-4CBE-BF66-9D5006A432BF}"/>
              </a:ext>
            </a:extLst>
          </p:cNvPr>
          <p:cNvSpPr/>
          <p:nvPr/>
        </p:nvSpPr>
        <p:spPr bwMode="auto">
          <a:xfrm>
            <a:off x="380673" y="3903553"/>
            <a:ext cx="397174" cy="2494670"/>
          </a:xfrm>
          <a:prstGeom prst="roundRect">
            <a:avLst/>
          </a:prstGeom>
          <a:solidFill>
            <a:schemeClr val="accent2"/>
          </a:solidFill>
          <a:ln w="38100">
            <a:noFill/>
            <a:round/>
            <a:headEnd/>
            <a:tailEnd/>
          </a:ln>
        </p:spPr>
        <p:txBody>
          <a:bodyPr vert="eaVert" wrap="square" lIns="0" tIns="720000" rIns="0" bIns="720000" rtlCol="0" anchor="ctr">
            <a:noAutofit/>
          </a:bodyPr>
          <a:lstStyle/>
          <a:p>
            <a:pPr marL="0" marR="0" lvl="0" indent="0" algn="dist" defTabSz="839876"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rPr>
              <a:t>加盟店</a:t>
            </a:r>
            <a:endPar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Tsukushi A Round Gothic Regular" panose="02020400000000000000" pitchFamily="18" charset="-128"/>
              <a:cs typeface="+mn-cs"/>
            </a:endParaRPr>
          </a:p>
        </p:txBody>
      </p:sp>
      <p:pic>
        <p:nvPicPr>
          <p:cNvPr id="5" name="図 4">
            <a:extLst>
              <a:ext uri="{FF2B5EF4-FFF2-40B4-BE49-F238E27FC236}">
                <a16:creationId xmlns:a16="http://schemas.microsoft.com/office/drawing/2014/main" id="{E93E09D8-D460-08D4-ED44-DE5D32A8BD2E}"/>
              </a:ext>
            </a:extLst>
          </p:cNvPr>
          <p:cNvPicPr>
            <a:picLocks noChangeAspect="1"/>
          </p:cNvPicPr>
          <p:nvPr/>
        </p:nvPicPr>
        <p:blipFill>
          <a:blip r:embed="rId5"/>
          <a:stretch>
            <a:fillRect/>
          </a:stretch>
        </p:blipFill>
        <p:spPr>
          <a:xfrm>
            <a:off x="4716552" y="1245212"/>
            <a:ext cx="1097038" cy="1937364"/>
          </a:xfrm>
          <a:prstGeom prst="rect">
            <a:avLst/>
          </a:prstGeom>
        </p:spPr>
      </p:pic>
      <p:pic>
        <p:nvPicPr>
          <p:cNvPr id="8" name="図 7">
            <a:extLst>
              <a:ext uri="{FF2B5EF4-FFF2-40B4-BE49-F238E27FC236}">
                <a16:creationId xmlns:a16="http://schemas.microsoft.com/office/drawing/2014/main" id="{3469CFBA-5F8C-29C1-F26E-CBAAD173658B}"/>
              </a:ext>
            </a:extLst>
          </p:cNvPr>
          <p:cNvPicPr>
            <a:picLocks noChangeAspect="1"/>
          </p:cNvPicPr>
          <p:nvPr/>
        </p:nvPicPr>
        <p:blipFill>
          <a:blip r:embed="rId6"/>
          <a:stretch>
            <a:fillRect/>
          </a:stretch>
        </p:blipFill>
        <p:spPr>
          <a:xfrm>
            <a:off x="1849138" y="1198412"/>
            <a:ext cx="1055458" cy="1975946"/>
          </a:xfrm>
          <a:prstGeom prst="rect">
            <a:avLst/>
          </a:prstGeom>
        </p:spPr>
      </p:pic>
      <p:pic>
        <p:nvPicPr>
          <p:cNvPr id="10" name="図 9">
            <a:extLst>
              <a:ext uri="{FF2B5EF4-FFF2-40B4-BE49-F238E27FC236}">
                <a16:creationId xmlns:a16="http://schemas.microsoft.com/office/drawing/2014/main" id="{C5315613-8A86-2D74-5BBB-5D654AC20068}"/>
              </a:ext>
            </a:extLst>
          </p:cNvPr>
          <p:cNvPicPr>
            <a:picLocks noChangeAspect="1"/>
          </p:cNvPicPr>
          <p:nvPr/>
        </p:nvPicPr>
        <p:blipFill>
          <a:blip r:embed="rId7"/>
          <a:stretch>
            <a:fillRect/>
          </a:stretch>
        </p:blipFill>
        <p:spPr>
          <a:xfrm>
            <a:off x="3248548" y="1241859"/>
            <a:ext cx="1113368" cy="1819804"/>
          </a:xfrm>
          <a:prstGeom prst="rect">
            <a:avLst/>
          </a:prstGeom>
        </p:spPr>
      </p:pic>
      <p:pic>
        <p:nvPicPr>
          <p:cNvPr id="14" name="図 13">
            <a:extLst>
              <a:ext uri="{FF2B5EF4-FFF2-40B4-BE49-F238E27FC236}">
                <a16:creationId xmlns:a16="http://schemas.microsoft.com/office/drawing/2014/main" id="{00FCA5DC-9056-9F52-2371-7BEC510AF53F}"/>
              </a:ext>
            </a:extLst>
          </p:cNvPr>
          <p:cNvPicPr>
            <a:picLocks noChangeAspect="1"/>
          </p:cNvPicPr>
          <p:nvPr/>
        </p:nvPicPr>
        <p:blipFill>
          <a:blip r:embed="rId8"/>
          <a:stretch>
            <a:fillRect/>
          </a:stretch>
        </p:blipFill>
        <p:spPr>
          <a:xfrm>
            <a:off x="6119568" y="1222164"/>
            <a:ext cx="1091033" cy="1963642"/>
          </a:xfrm>
          <a:prstGeom prst="rect">
            <a:avLst/>
          </a:prstGeom>
        </p:spPr>
      </p:pic>
      <p:sp>
        <p:nvSpPr>
          <p:cNvPr id="23" name="テキスト ボックス 22">
            <a:extLst>
              <a:ext uri="{FF2B5EF4-FFF2-40B4-BE49-F238E27FC236}">
                <a16:creationId xmlns:a16="http://schemas.microsoft.com/office/drawing/2014/main" id="{86B95BD4-EBD9-A4A8-58F9-F88EBDE11364}"/>
              </a:ext>
            </a:extLst>
          </p:cNvPr>
          <p:cNvSpPr txBox="1"/>
          <p:nvPr/>
        </p:nvSpPr>
        <p:spPr>
          <a:xfrm>
            <a:off x="6239591" y="3273985"/>
            <a:ext cx="850985" cy="400110"/>
          </a:xfrm>
          <a:prstGeom prst="rect">
            <a:avLst/>
          </a:prstGeom>
          <a:solidFill>
            <a:schemeClr val="accent3">
              <a:lumMod val="20000"/>
              <a:lumOff val="80000"/>
            </a:schemeClr>
          </a:solidFill>
        </p:spPr>
        <p:txBody>
          <a:bodyPr wrap="square" lIns="0" rIns="0" rtlCol="0">
            <a:sp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下部の矢印を</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右にスライド</a:t>
            </a:r>
          </a:p>
        </p:txBody>
      </p:sp>
      <p:pic>
        <p:nvPicPr>
          <p:cNvPr id="25" name="図 24">
            <a:extLst>
              <a:ext uri="{FF2B5EF4-FFF2-40B4-BE49-F238E27FC236}">
                <a16:creationId xmlns:a16="http://schemas.microsoft.com/office/drawing/2014/main" id="{B2BC15F1-4C1D-4826-FDA7-ED90DC8CDEDB}"/>
              </a:ext>
            </a:extLst>
          </p:cNvPr>
          <p:cNvPicPr>
            <a:picLocks noChangeAspect="1"/>
          </p:cNvPicPr>
          <p:nvPr/>
        </p:nvPicPr>
        <p:blipFill>
          <a:blip r:embed="rId9"/>
          <a:stretch>
            <a:fillRect/>
          </a:stretch>
        </p:blipFill>
        <p:spPr>
          <a:xfrm>
            <a:off x="7567624" y="1209786"/>
            <a:ext cx="1009368" cy="1985127"/>
          </a:xfrm>
          <a:prstGeom prst="rect">
            <a:avLst/>
          </a:prstGeom>
        </p:spPr>
      </p:pic>
      <p:sp>
        <p:nvSpPr>
          <p:cNvPr id="32" name="角丸四角形 54">
            <a:extLst>
              <a:ext uri="{FF2B5EF4-FFF2-40B4-BE49-F238E27FC236}">
                <a16:creationId xmlns:a16="http://schemas.microsoft.com/office/drawing/2014/main" id="{85319938-06C9-2B4F-3299-879F68651D52}"/>
              </a:ext>
            </a:extLst>
          </p:cNvPr>
          <p:cNvSpPr/>
          <p:nvPr/>
        </p:nvSpPr>
        <p:spPr bwMode="auto">
          <a:xfrm>
            <a:off x="1972562" y="2806574"/>
            <a:ext cx="875020" cy="255089"/>
          </a:xfrm>
          <a:prstGeom prst="roundRect">
            <a:avLst/>
          </a:prstGeom>
          <a:solidFill>
            <a:srgbClr val="FFD2DB">
              <a:alpha val="15294"/>
            </a:srgbClr>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pic>
        <p:nvPicPr>
          <p:cNvPr id="65" name="図 64">
            <a:extLst>
              <a:ext uri="{FF2B5EF4-FFF2-40B4-BE49-F238E27FC236}">
                <a16:creationId xmlns:a16="http://schemas.microsoft.com/office/drawing/2014/main" id="{CEB8534A-1453-B25D-D69F-5C1FB88CED8E}"/>
              </a:ext>
            </a:extLst>
          </p:cNvPr>
          <p:cNvPicPr>
            <a:picLocks noChangeAspect="1"/>
          </p:cNvPicPr>
          <p:nvPr/>
        </p:nvPicPr>
        <p:blipFill>
          <a:blip r:embed="rId10"/>
          <a:stretch>
            <a:fillRect/>
          </a:stretch>
        </p:blipFill>
        <p:spPr>
          <a:xfrm>
            <a:off x="855203" y="2090770"/>
            <a:ext cx="703623" cy="789282"/>
          </a:xfrm>
          <a:prstGeom prst="rect">
            <a:avLst/>
          </a:prstGeom>
        </p:spPr>
      </p:pic>
      <p:sp>
        <p:nvSpPr>
          <p:cNvPr id="66" name="円形吹き出し 62">
            <a:extLst>
              <a:ext uri="{FF2B5EF4-FFF2-40B4-BE49-F238E27FC236}">
                <a16:creationId xmlns:a16="http://schemas.microsoft.com/office/drawing/2014/main" id="{7E960448-88C2-97D7-4542-DED69F57819B}"/>
              </a:ext>
            </a:extLst>
          </p:cNvPr>
          <p:cNvSpPr/>
          <p:nvPr/>
        </p:nvSpPr>
        <p:spPr bwMode="auto">
          <a:xfrm>
            <a:off x="8492914" y="1013041"/>
            <a:ext cx="1160407" cy="742006"/>
          </a:xfrm>
          <a:prstGeom prst="wedgeEllipseCallout">
            <a:avLst>
              <a:gd name="adj1" fmla="val -31666"/>
              <a:gd name="adj2" fmla="val 59599"/>
            </a:avLst>
          </a:prstGeom>
          <a:solidFill>
            <a:schemeClr val="bg1"/>
          </a:solidFill>
          <a:ln w="28575">
            <a:solidFill>
              <a:srgbClr val="10B5EB"/>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Meiryo UI"/>
                <a:ea typeface="Meiryo UI"/>
                <a:cs typeface="+mn-cs"/>
              </a:rPr>
              <a:t>①</a:t>
            </a:r>
            <a:r>
              <a:rPr kumimoji="1" lang="ja-JP" altLang="en-US" sz="1100" b="0" i="0" u="none" strike="noStrike" kern="1200" cap="none" spc="0" normalizeH="0" baseline="0" noProof="0" dirty="0">
                <a:ln>
                  <a:noFill/>
                </a:ln>
                <a:solidFill>
                  <a:srgbClr val="C00000"/>
                </a:solidFill>
                <a:effectLst/>
                <a:uLnTx/>
                <a:uFillTx/>
                <a:latin typeface="Meiryo UI"/>
                <a:ea typeface="Meiryo UI"/>
                <a:cs typeface="+mn-cs"/>
              </a:rPr>
              <a:t>金額が</a:t>
            </a:r>
            <a:endParaRPr kumimoji="1" lang="en-US" altLang="ja-JP" sz="1100" b="0"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Meiryo UI"/>
                <a:ea typeface="Meiryo UI"/>
                <a:cs typeface="+mn-cs"/>
              </a:rPr>
              <a:t>点滅</a:t>
            </a:r>
            <a:r>
              <a:rPr kumimoji="1" lang="ja-JP" altLang="en-US" sz="1100" b="0" i="0" u="none" strike="noStrike" kern="1200" cap="none" spc="0" normalizeH="0" baseline="0" noProof="0" dirty="0">
                <a:ln>
                  <a:noFill/>
                </a:ln>
                <a:solidFill>
                  <a:srgbClr val="C00000"/>
                </a:solidFill>
                <a:effectLst/>
                <a:uLnTx/>
                <a:uFillTx/>
                <a:latin typeface="Meiryo UI"/>
                <a:ea typeface="Meiryo UI"/>
                <a:cs typeface="+mn-cs"/>
              </a:rPr>
              <a:t>します</a:t>
            </a:r>
            <a:endParaRPr kumimoji="1" lang="en-US" altLang="ja-JP" sz="1100" b="0"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54" name="円形吹き出し 62">
            <a:extLst>
              <a:ext uri="{FF2B5EF4-FFF2-40B4-BE49-F238E27FC236}">
                <a16:creationId xmlns:a16="http://schemas.microsoft.com/office/drawing/2014/main" id="{B0A8E8BC-4348-440A-87C3-E8ED7C796ECA}"/>
              </a:ext>
            </a:extLst>
          </p:cNvPr>
          <p:cNvSpPr/>
          <p:nvPr/>
        </p:nvSpPr>
        <p:spPr bwMode="auto">
          <a:xfrm>
            <a:off x="8205191" y="2151761"/>
            <a:ext cx="1557160" cy="736245"/>
          </a:xfrm>
          <a:prstGeom prst="wedgeEllipseCallout">
            <a:avLst>
              <a:gd name="adj1" fmla="val -31666"/>
              <a:gd name="adj2" fmla="val 59599"/>
            </a:avLst>
          </a:prstGeom>
          <a:solidFill>
            <a:schemeClr val="bg1"/>
          </a:solidFill>
          <a:ln w="28575">
            <a:solidFill>
              <a:srgbClr val="10B5EB"/>
            </a:solidFill>
            <a:round/>
            <a:headEnd/>
            <a:tailEnd/>
          </a:ln>
        </p:spPr>
        <p:txBody>
          <a:bodyPr wrap="square" lIns="10800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　</a:t>
            </a:r>
            <a:r>
              <a:rPr kumimoji="1" lang="en-US" altLang="ja-JP" sz="1100" b="1" i="0" u="none" strike="noStrike" kern="1200" cap="none" spc="0" normalizeH="0" baseline="0" noProof="0" dirty="0">
                <a:ln>
                  <a:noFill/>
                </a:ln>
                <a:solidFill>
                  <a:srgbClr val="C00000"/>
                </a:solidFill>
                <a:effectLst/>
                <a:uLnTx/>
                <a:uFillTx/>
                <a:latin typeface="Meiryo UI"/>
                <a:ea typeface="Meiryo UI"/>
                <a:cs typeface="+mn-cs"/>
              </a:rPr>
              <a:t>②</a:t>
            </a: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決済音♫</a:t>
            </a:r>
            <a:endParaRPr kumimoji="1" lang="en-US" altLang="ja-JP" sz="1100" b="1" i="0" u="none" strike="noStrike" kern="1200" cap="none" spc="0" normalizeH="0" baseline="0" noProof="0" dirty="0">
              <a:ln>
                <a:noFill/>
              </a:ln>
              <a:solidFill>
                <a:srgbClr val="C00000"/>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a:t>
            </a:r>
            <a:r>
              <a:rPr lang="ja-JP" altLang="en-US" sz="1100" b="1" dirty="0">
                <a:solidFill>
                  <a:srgbClr val="C00000"/>
                </a:solidFill>
                <a:latin typeface="Meiryo UI"/>
                <a:ea typeface="Meiryo UI"/>
              </a:rPr>
              <a:t>郡上おどり・かわさき</a:t>
            </a:r>
            <a:r>
              <a:rPr kumimoji="1" lang="ja-JP" altLang="en-US" sz="1100" b="1" i="0" u="none" strike="noStrike" kern="1200" cap="none" spc="0" normalizeH="0" baseline="0" noProof="0" dirty="0">
                <a:ln>
                  <a:noFill/>
                </a:ln>
                <a:solidFill>
                  <a:srgbClr val="C00000"/>
                </a:solidFill>
                <a:effectLst/>
                <a:uLnTx/>
                <a:uFillTx/>
                <a:latin typeface="Meiryo UI"/>
                <a:ea typeface="Meiryo UI"/>
                <a:cs typeface="+mn-cs"/>
              </a:rPr>
              <a:t>」</a:t>
            </a:r>
            <a:r>
              <a:rPr kumimoji="1" lang="ja-JP" altLang="en-US" sz="1100" b="0" i="0" u="none" strike="noStrike" kern="1200" cap="none" spc="0" normalizeH="0" baseline="0" noProof="0" dirty="0">
                <a:ln>
                  <a:noFill/>
                </a:ln>
                <a:solidFill>
                  <a:srgbClr val="C00000"/>
                </a:solidFill>
                <a:effectLst/>
                <a:uLnTx/>
                <a:uFillTx/>
                <a:latin typeface="Meiryo UI"/>
                <a:ea typeface="Meiryo UI"/>
                <a:cs typeface="+mn-cs"/>
              </a:rPr>
              <a:t>が鳴ります</a:t>
            </a:r>
            <a:endParaRPr kumimoji="1" lang="en-US" altLang="ja-JP" sz="1100" b="0" i="0" u="none" strike="noStrike" kern="1200" cap="none" spc="0" normalizeH="0" baseline="0" noProof="0" dirty="0">
              <a:ln>
                <a:noFill/>
              </a:ln>
              <a:solidFill>
                <a:srgbClr val="C00000"/>
              </a:solidFill>
              <a:effectLst/>
              <a:uLnTx/>
              <a:uFillTx/>
              <a:latin typeface="Meiryo UI"/>
              <a:ea typeface="Meiryo UI"/>
              <a:cs typeface="+mn-cs"/>
            </a:endParaRPr>
          </a:p>
        </p:txBody>
      </p:sp>
      <p:sp>
        <p:nvSpPr>
          <p:cNvPr id="67" name="角丸四角形 54">
            <a:extLst>
              <a:ext uri="{FF2B5EF4-FFF2-40B4-BE49-F238E27FC236}">
                <a16:creationId xmlns:a16="http://schemas.microsoft.com/office/drawing/2014/main" id="{2C28AFCB-628A-9740-695D-E82573413778}"/>
              </a:ext>
            </a:extLst>
          </p:cNvPr>
          <p:cNvSpPr/>
          <p:nvPr/>
        </p:nvSpPr>
        <p:spPr bwMode="auto">
          <a:xfrm>
            <a:off x="4735296" y="2638331"/>
            <a:ext cx="1078294" cy="536027"/>
          </a:xfrm>
          <a:prstGeom prst="roundRect">
            <a:avLst/>
          </a:prstGeom>
          <a:solidFill>
            <a:srgbClr val="FFD2DB">
              <a:alpha val="15294"/>
            </a:srgbClr>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68" name="角丸四角形 54">
            <a:extLst>
              <a:ext uri="{FF2B5EF4-FFF2-40B4-BE49-F238E27FC236}">
                <a16:creationId xmlns:a16="http://schemas.microsoft.com/office/drawing/2014/main" id="{B3D59348-35C7-FA69-F845-22B3C6C2E43D}"/>
              </a:ext>
            </a:extLst>
          </p:cNvPr>
          <p:cNvSpPr/>
          <p:nvPr/>
        </p:nvSpPr>
        <p:spPr bwMode="auto">
          <a:xfrm>
            <a:off x="6158155" y="2763060"/>
            <a:ext cx="1005852" cy="381592"/>
          </a:xfrm>
          <a:prstGeom prst="roundRect">
            <a:avLst/>
          </a:prstGeom>
          <a:solidFill>
            <a:srgbClr val="FFD2DB">
              <a:alpha val="15294"/>
            </a:srgbClr>
          </a:solidFill>
          <a:ln w="28575">
            <a:solidFill>
              <a:srgbClr val="FF000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8" name="正方形/長方形 37">
            <a:extLst>
              <a:ext uri="{FF2B5EF4-FFF2-40B4-BE49-F238E27FC236}">
                <a16:creationId xmlns:a16="http://schemas.microsoft.com/office/drawing/2014/main" id="{56D7AD6C-6EBC-44AD-B06C-B893786E4FB5}"/>
              </a:ext>
            </a:extLst>
          </p:cNvPr>
          <p:cNvSpPr/>
          <p:nvPr/>
        </p:nvSpPr>
        <p:spPr>
          <a:xfrm>
            <a:off x="-5086" y="-1759"/>
            <a:ext cx="9915704" cy="46357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4</a:t>
            </a:r>
            <a:r>
              <a:rPr lang="ja-JP" altLang="en-US" sz="1600" b="1" dirty="0">
                <a:solidFill>
                  <a:schemeClr val="bg1"/>
                </a:solidFill>
                <a:latin typeface="Meiryo UI" panose="020B0604030504040204" pitchFamily="50" charset="-128"/>
                <a:ea typeface="Meiryo UI" panose="020B0604030504040204" pitchFamily="50" charset="-128"/>
              </a:rPr>
              <a:t>．ぎふ旅コインの流れ</a:t>
            </a:r>
            <a:endParaRPr lang="ja-JP" altLang="en-US" sz="1600" b="1" dirty="0">
              <a:solidFill>
                <a:schemeClr val="bg1"/>
              </a:solidFill>
            </a:endParaRPr>
          </a:p>
        </p:txBody>
      </p:sp>
      <p:sp>
        <p:nvSpPr>
          <p:cNvPr id="4" name="四角形: 角を丸くする 3">
            <a:extLst>
              <a:ext uri="{FF2B5EF4-FFF2-40B4-BE49-F238E27FC236}">
                <a16:creationId xmlns:a16="http://schemas.microsoft.com/office/drawing/2014/main" id="{AC712BDF-1102-3F3B-4FCD-719B9FD92CCE}"/>
              </a:ext>
            </a:extLst>
          </p:cNvPr>
          <p:cNvSpPr/>
          <p:nvPr/>
        </p:nvSpPr>
        <p:spPr>
          <a:xfrm>
            <a:off x="5593466" y="3867418"/>
            <a:ext cx="3814300" cy="300306"/>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rPr>
              <a:t>※</a:t>
            </a:r>
            <a:r>
              <a:rPr kumimoji="1" lang="ja-JP" altLang="en-US" sz="1200" dirty="0">
                <a:solidFill>
                  <a:schemeClr val="tx1"/>
                </a:solidFill>
              </a:rPr>
              <a:t>複数の種類のポイントをお持ちの方は</a:t>
            </a:r>
            <a:r>
              <a:rPr kumimoji="1" lang="en-US" altLang="ja-JP" sz="1200" dirty="0">
                <a:solidFill>
                  <a:schemeClr val="tx1"/>
                </a:solidFill>
              </a:rPr>
              <a:t>P7</a:t>
            </a:r>
            <a:r>
              <a:rPr kumimoji="1" lang="ja-JP" altLang="en-US" sz="1200" dirty="0">
                <a:solidFill>
                  <a:schemeClr val="tx1"/>
                </a:solidFill>
              </a:rPr>
              <a:t>をご参照ください。</a:t>
            </a:r>
          </a:p>
        </p:txBody>
      </p:sp>
      <p:cxnSp>
        <p:nvCxnSpPr>
          <p:cNvPr id="9" name="コネクタ: カギ線 8">
            <a:extLst>
              <a:ext uri="{FF2B5EF4-FFF2-40B4-BE49-F238E27FC236}">
                <a16:creationId xmlns:a16="http://schemas.microsoft.com/office/drawing/2014/main" id="{3E7812BB-1528-C4FB-60F9-674B0A85DB95}"/>
              </a:ext>
            </a:extLst>
          </p:cNvPr>
          <p:cNvCxnSpPr>
            <a:cxnSpLocks/>
            <a:stCxn id="22" idx="2"/>
            <a:endCxn id="4" idx="1"/>
          </p:cNvCxnSpPr>
          <p:nvPr/>
        </p:nvCxnSpPr>
        <p:spPr>
          <a:xfrm rot="16200000" flipH="1">
            <a:off x="5254958" y="3679063"/>
            <a:ext cx="343476" cy="333540"/>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796BF422-B959-EC67-B11A-60C2941AD2BE}"/>
              </a:ext>
            </a:extLst>
          </p:cNvPr>
          <p:cNvGrpSpPr/>
          <p:nvPr/>
        </p:nvGrpSpPr>
        <p:grpSpPr>
          <a:xfrm>
            <a:off x="2624469" y="4178852"/>
            <a:ext cx="1215041" cy="1669242"/>
            <a:chOff x="6661934" y="1681354"/>
            <a:chExt cx="1943973" cy="2555345"/>
          </a:xfrm>
        </p:grpSpPr>
        <p:pic>
          <p:nvPicPr>
            <p:cNvPr id="11" name="図 10">
              <a:extLst>
                <a:ext uri="{FF2B5EF4-FFF2-40B4-BE49-F238E27FC236}">
                  <a16:creationId xmlns:a16="http://schemas.microsoft.com/office/drawing/2014/main" id="{94D3BBB8-AAD5-69FB-427C-6B2ECEF8ACC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661934" y="1681354"/>
              <a:ext cx="1943973" cy="2555345"/>
            </a:xfrm>
            <a:prstGeom prst="rect">
              <a:avLst/>
            </a:prstGeom>
          </p:spPr>
        </p:pic>
        <p:pic>
          <p:nvPicPr>
            <p:cNvPr id="16" name="図 15">
              <a:extLst>
                <a:ext uri="{FF2B5EF4-FFF2-40B4-BE49-F238E27FC236}">
                  <a16:creationId xmlns:a16="http://schemas.microsoft.com/office/drawing/2014/main" id="{3811DC2F-1FBD-B219-3ADD-BFE40A44BE9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80774" y="1691233"/>
              <a:ext cx="1890571" cy="1901876"/>
            </a:xfrm>
            <a:prstGeom prst="rect">
              <a:avLst/>
            </a:prstGeom>
          </p:spPr>
        </p:pic>
        <p:pic>
          <p:nvPicPr>
            <p:cNvPr id="17" name="図 16">
              <a:extLst>
                <a:ext uri="{FF2B5EF4-FFF2-40B4-BE49-F238E27FC236}">
                  <a16:creationId xmlns:a16="http://schemas.microsoft.com/office/drawing/2014/main" id="{48045A3D-01F7-0A60-4674-BE285319EB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6893" y="2306597"/>
              <a:ext cx="694761" cy="670524"/>
            </a:xfrm>
            <a:prstGeom prst="rect">
              <a:avLst/>
            </a:prstGeom>
          </p:spPr>
        </p:pic>
      </p:grpSp>
      <p:pic>
        <p:nvPicPr>
          <p:cNvPr id="18" name="Picture 2" descr="「注意 アイコン」の画像検索結果">
            <a:extLst>
              <a:ext uri="{FF2B5EF4-FFF2-40B4-BE49-F238E27FC236}">
                <a16:creationId xmlns:a16="http://schemas.microsoft.com/office/drawing/2014/main" id="{6DE2D919-5837-802F-B409-4A9E90E3958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03748" y="3364196"/>
            <a:ext cx="204800" cy="204299"/>
          </a:xfrm>
          <a:prstGeom prst="rect">
            <a:avLst/>
          </a:prstGeom>
          <a:noFill/>
          <a:extLst>
            <a:ext uri="{909E8E84-426E-40DD-AFC4-6F175D3DCCD1}">
              <a14:hiddenFill xmlns:a14="http://schemas.microsoft.com/office/drawing/2010/main">
                <a:solidFill>
                  <a:srgbClr val="FFFFFF"/>
                </a:solidFill>
              </a14:hiddenFill>
            </a:ext>
          </a:extLst>
        </p:spPr>
      </p:pic>
      <p:sp>
        <p:nvSpPr>
          <p:cNvPr id="24" name="四角形: 角を丸くする 23">
            <a:extLst>
              <a:ext uri="{FF2B5EF4-FFF2-40B4-BE49-F238E27FC236}">
                <a16:creationId xmlns:a16="http://schemas.microsoft.com/office/drawing/2014/main" id="{39E8B5B6-75D3-3D90-F0BF-854904835953}"/>
              </a:ext>
            </a:extLst>
          </p:cNvPr>
          <p:cNvSpPr/>
          <p:nvPr/>
        </p:nvSpPr>
        <p:spPr>
          <a:xfrm>
            <a:off x="2847582" y="5486935"/>
            <a:ext cx="745363" cy="23356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rPr>
              <a:t>店舗名</a:t>
            </a:r>
          </a:p>
        </p:txBody>
      </p:sp>
      <p:sp>
        <p:nvSpPr>
          <p:cNvPr id="26" name="テキスト ボックス 25">
            <a:extLst>
              <a:ext uri="{FF2B5EF4-FFF2-40B4-BE49-F238E27FC236}">
                <a16:creationId xmlns:a16="http://schemas.microsoft.com/office/drawing/2014/main" id="{5B31BB13-A38D-FAF7-7D82-76AC8ACC5EFA}"/>
              </a:ext>
            </a:extLst>
          </p:cNvPr>
          <p:cNvSpPr txBox="1"/>
          <p:nvPr/>
        </p:nvSpPr>
        <p:spPr>
          <a:xfrm>
            <a:off x="5778969" y="4620199"/>
            <a:ext cx="1800518" cy="1261884"/>
          </a:xfrm>
          <a:prstGeom prst="rect">
            <a:avLst/>
          </a:prstGeom>
          <a:solidFill>
            <a:srgbClr val="CCECFF"/>
          </a:solidFill>
        </p:spPr>
        <p:txBody>
          <a:bodyPr wrap="square" rtlCol="0">
            <a:spAutoFit/>
          </a:bodyPr>
          <a:lstStyle/>
          <a:p>
            <a:pPr marL="0" marR="0" lvl="0" indent="0" algn="l" defTabSz="839876" rtl="0" eaLnBrk="1" fontAlgn="auto" latinLnBrk="0" hangingPunct="1">
              <a:lnSpc>
                <a:spcPct val="10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お客さまのスマートフォンで</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①完了画面（金額の点滅）</a:t>
            </a:r>
            <a:endParaRPr kumimoji="1" lang="en-US" altLang="ja-JP" sz="105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black"/>
                </a:solidFill>
                <a:effectLst/>
                <a:uLnTx/>
                <a:uFillTx/>
                <a:latin typeface="Meiryo UI"/>
                <a:ea typeface="Meiryo UI"/>
                <a:cs typeface="+mn-cs"/>
              </a:rPr>
              <a:t>②</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決済音</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を確認。</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a:ea typeface="Meiryo UI"/>
                <a:cs typeface="+mn-cs"/>
              </a:rPr>
              <a:t>可能であれば</a:t>
            </a:r>
            <a:r>
              <a:rPr kumimoji="1" lang="en-US" altLang="ja-JP" sz="1050" b="1" i="0" u="none" strike="noStrike" kern="1200" cap="none" spc="0" normalizeH="0" baseline="0" noProof="0" dirty="0">
                <a:ln>
                  <a:noFill/>
                </a:ln>
                <a:solidFill>
                  <a:prstClr val="black"/>
                </a:solidFill>
                <a:effectLst/>
                <a:uLnTx/>
                <a:uFillTx/>
                <a:latin typeface="Meiryo UI"/>
                <a:ea typeface="Meiryo UI"/>
                <a:cs typeface="+mn-cs"/>
              </a:rPr>
              <a:t>③</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通知メール</a:t>
            </a:r>
            <a:r>
              <a:rPr lang="ja-JP" altLang="en-US" sz="1050" b="1" dirty="0">
                <a:solidFill>
                  <a:prstClr val="black"/>
                </a:solidFill>
                <a:latin typeface="Meiryo UI"/>
                <a:ea typeface="Meiryo UI"/>
              </a:rPr>
              <a:t>・</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加盟店管理画面</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などでご確認ください。</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716649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F370ABF-DB59-4A49-9786-E3601FC5B87C}"/>
              </a:ext>
            </a:extLst>
          </p:cNvPr>
          <p:cNvSpPr/>
          <p:nvPr/>
        </p:nvSpPr>
        <p:spPr>
          <a:xfrm>
            <a:off x="183923" y="886692"/>
            <a:ext cx="9501207" cy="5701702"/>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52369" y="6469106"/>
            <a:ext cx="1990739" cy="262515"/>
          </a:xfrm>
        </p:spPr>
        <p:txBody>
          <a:bodyPr/>
          <a:lstStyle/>
          <a:p>
            <a:fld id="{D2D8002D-B5B0-4BAC-B1F6-782DDCCE6D9C}" type="slidenum">
              <a:rPr lang="ja-JP" altLang="en-US" sz="1600" smtClean="0">
                <a:latin typeface="+mn-ea"/>
              </a:rPr>
              <a:pPr/>
              <a:t>7</a:t>
            </a:fld>
            <a:endParaRPr lang="ja-JP" altLang="en-US" sz="1600" dirty="0">
              <a:latin typeface="+mn-ea"/>
            </a:endParaRPr>
          </a:p>
        </p:txBody>
      </p:sp>
      <p:sp>
        <p:nvSpPr>
          <p:cNvPr id="25" name="正方形/長方形 24">
            <a:extLst>
              <a:ext uri="{FF2B5EF4-FFF2-40B4-BE49-F238E27FC236}">
                <a16:creationId xmlns:a16="http://schemas.microsoft.com/office/drawing/2014/main" id="{37BB4781-E35E-47A7-A549-DFB426AD7C1F}"/>
              </a:ext>
            </a:extLst>
          </p:cNvPr>
          <p:cNvSpPr/>
          <p:nvPr/>
        </p:nvSpPr>
        <p:spPr>
          <a:xfrm>
            <a:off x="0" y="477116"/>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n-ea"/>
              </a:rPr>
              <a:t>※</a:t>
            </a:r>
            <a:r>
              <a:rPr lang="ja-JP" altLang="en-US" sz="1600" b="1" dirty="0">
                <a:solidFill>
                  <a:schemeClr val="bg1"/>
                </a:solidFill>
                <a:latin typeface="+mn-ea"/>
              </a:rPr>
              <a:t>ユーザーの利用</a:t>
            </a:r>
            <a:r>
              <a:rPr lang="ja-JP" altLang="en-US" sz="1600" b="1" dirty="0">
                <a:latin typeface="+mn-ea"/>
              </a:rPr>
              <a:t>ポイント内訳の変更方法</a:t>
            </a:r>
            <a:endParaRPr lang="ja-JP" altLang="en-US" sz="1600" b="1" dirty="0">
              <a:solidFill>
                <a:schemeClr val="bg1"/>
              </a:solidFill>
              <a:latin typeface="+mn-ea"/>
            </a:endParaRPr>
          </a:p>
        </p:txBody>
      </p:sp>
      <p:sp>
        <p:nvSpPr>
          <p:cNvPr id="3" name="正方形/長方形 2">
            <a:extLst>
              <a:ext uri="{FF2B5EF4-FFF2-40B4-BE49-F238E27FC236}">
                <a16:creationId xmlns:a16="http://schemas.microsoft.com/office/drawing/2014/main" id="{963183E3-B8A3-4C4B-9158-9183F83E8946}"/>
              </a:ext>
            </a:extLst>
          </p:cNvPr>
          <p:cNvSpPr/>
          <p:nvPr/>
        </p:nvSpPr>
        <p:spPr>
          <a:xfrm>
            <a:off x="1440860" y="4112226"/>
            <a:ext cx="683296" cy="234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9FAC160-2F87-4835-BFAA-08290CD85A1E}"/>
              </a:ext>
            </a:extLst>
          </p:cNvPr>
          <p:cNvSpPr/>
          <p:nvPr/>
        </p:nvSpPr>
        <p:spPr>
          <a:xfrm>
            <a:off x="925964" y="3713088"/>
            <a:ext cx="1946776" cy="199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65772848-858B-4102-81A9-E3BA994FC028}"/>
              </a:ext>
            </a:extLst>
          </p:cNvPr>
          <p:cNvSpPr/>
          <p:nvPr/>
        </p:nvSpPr>
        <p:spPr>
          <a:xfrm>
            <a:off x="-5087" y="-1759"/>
            <a:ext cx="9924941" cy="45434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4</a:t>
            </a:r>
            <a:r>
              <a:rPr lang="ja-JP" altLang="en-US" sz="1600" b="1" dirty="0">
                <a:solidFill>
                  <a:schemeClr val="bg1"/>
                </a:solidFill>
                <a:latin typeface="Meiryo UI" panose="020B0604030504040204" pitchFamily="50" charset="-128"/>
                <a:ea typeface="Meiryo UI" panose="020B0604030504040204" pitchFamily="50" charset="-128"/>
              </a:rPr>
              <a:t>．ぎふ旅コインの流れ</a:t>
            </a:r>
            <a:endParaRPr lang="ja-JP" altLang="en-US" sz="1600" b="1" dirty="0">
              <a:solidFill>
                <a:schemeClr val="bg1"/>
              </a:solidFill>
            </a:endParaRPr>
          </a:p>
        </p:txBody>
      </p:sp>
      <p:sp>
        <p:nvSpPr>
          <p:cNvPr id="14" name="正方形/長方形 13">
            <a:extLst>
              <a:ext uri="{FF2B5EF4-FFF2-40B4-BE49-F238E27FC236}">
                <a16:creationId xmlns:a16="http://schemas.microsoft.com/office/drawing/2014/main" id="{C0119408-7105-8A06-3BB2-573325CD8E94}"/>
              </a:ext>
            </a:extLst>
          </p:cNvPr>
          <p:cNvSpPr/>
          <p:nvPr/>
        </p:nvSpPr>
        <p:spPr bwMode="auto">
          <a:xfrm>
            <a:off x="343485" y="1019463"/>
            <a:ext cx="9234623" cy="309274"/>
          </a:xfrm>
          <a:prstGeom prst="rect">
            <a:avLst/>
          </a:prstGeom>
          <a:solidFill>
            <a:srgbClr val="10B5EB">
              <a:alpha val="49412"/>
            </a:srgbClr>
          </a:solidFill>
          <a:ln w="12700">
            <a:noFill/>
            <a:round/>
            <a:headEnd/>
            <a:tailEnd/>
          </a:ln>
        </p:spPr>
        <p:txBody>
          <a:bodyPr wrap="square" lIns="108000" tIns="0" rIns="0" bIns="0" rtlCol="0" anchor="ctr">
            <a:noAutofit/>
          </a:bodyPr>
          <a:lstStyle/>
          <a:p>
            <a:pPr marL="0" marR="0" lvl="0" indent="0" algn="ctr" defTabSz="839876"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♦各種キャンペーンで</a:t>
            </a:r>
            <a:r>
              <a:rPr lang="ja-JP" altLang="en-US" sz="1600" b="1" dirty="0">
                <a:solidFill>
                  <a:prstClr val="black"/>
                </a:solidFill>
                <a:latin typeface="Meiryo UI"/>
                <a:ea typeface="Meiryo UI"/>
              </a:rPr>
              <a:t>複数のポイントを獲得された方は利用ポイントの入力が必要です◆</a:t>
            </a:r>
            <a:endParaRPr kumimoji="1" lang="ja-JP" altLang="en-US" sz="1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7" name="四角形: 角を丸くする 36">
            <a:extLst>
              <a:ext uri="{FF2B5EF4-FFF2-40B4-BE49-F238E27FC236}">
                <a16:creationId xmlns:a16="http://schemas.microsoft.com/office/drawing/2014/main" id="{4AFC5BC3-9847-75F9-5857-0A2C29DEDDAB}"/>
              </a:ext>
            </a:extLst>
          </p:cNvPr>
          <p:cNvSpPr/>
          <p:nvPr/>
        </p:nvSpPr>
        <p:spPr>
          <a:xfrm>
            <a:off x="600877" y="4301297"/>
            <a:ext cx="1523280"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rPr>
              <a:t>支払い金額を入力</a:t>
            </a:r>
            <a:endParaRPr kumimoji="1" lang="en-US" altLang="ja-JP" sz="1200" dirty="0">
              <a:solidFill>
                <a:schemeClr val="tx1"/>
              </a:solidFill>
            </a:endParaRPr>
          </a:p>
        </p:txBody>
      </p:sp>
      <p:sp>
        <p:nvSpPr>
          <p:cNvPr id="42" name="四角形: 角を丸くする 41">
            <a:extLst>
              <a:ext uri="{FF2B5EF4-FFF2-40B4-BE49-F238E27FC236}">
                <a16:creationId xmlns:a16="http://schemas.microsoft.com/office/drawing/2014/main" id="{584FAA3B-C917-CB58-2B5D-00AA8BA1C7C9}"/>
              </a:ext>
            </a:extLst>
          </p:cNvPr>
          <p:cNvSpPr/>
          <p:nvPr/>
        </p:nvSpPr>
        <p:spPr>
          <a:xfrm>
            <a:off x="2992582" y="4307547"/>
            <a:ext cx="1530030"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支払い内訳を変更する</a:t>
            </a:r>
            <a:r>
              <a:rPr kumimoji="1" lang="en-US" altLang="ja-JP" sz="1200" dirty="0">
                <a:solidFill>
                  <a:schemeClr val="tx1"/>
                </a:solidFill>
              </a:rPr>
              <a:t>』</a:t>
            </a:r>
            <a:r>
              <a:rPr kumimoji="1" lang="ja-JP" altLang="en-US" sz="1200" dirty="0">
                <a:solidFill>
                  <a:schemeClr val="tx1"/>
                </a:solidFill>
              </a:rPr>
              <a:t>をタップ</a:t>
            </a:r>
            <a:endParaRPr kumimoji="1" lang="en-US" altLang="ja-JP" sz="1200" dirty="0">
              <a:solidFill>
                <a:schemeClr val="tx1"/>
              </a:solidFill>
            </a:endParaRPr>
          </a:p>
        </p:txBody>
      </p:sp>
      <p:sp>
        <p:nvSpPr>
          <p:cNvPr id="43" name="四角形: 角を丸くする 42">
            <a:extLst>
              <a:ext uri="{FF2B5EF4-FFF2-40B4-BE49-F238E27FC236}">
                <a16:creationId xmlns:a16="http://schemas.microsoft.com/office/drawing/2014/main" id="{F685DD73-C9C8-42B5-078F-376056525AE1}"/>
              </a:ext>
            </a:extLst>
          </p:cNvPr>
          <p:cNvSpPr/>
          <p:nvPr/>
        </p:nvSpPr>
        <p:spPr>
          <a:xfrm>
            <a:off x="2989299" y="4739361"/>
            <a:ext cx="1530029"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rPr>
              <a:t>利用するポイントを</a:t>
            </a:r>
            <a:endParaRPr lang="en-US" altLang="ja-JP" sz="1200" dirty="0">
              <a:solidFill>
                <a:schemeClr val="tx1"/>
              </a:solidFill>
            </a:endParaRPr>
          </a:p>
          <a:p>
            <a:r>
              <a:rPr lang="ja-JP" altLang="en-US" sz="1200" dirty="0">
                <a:solidFill>
                  <a:schemeClr val="tx1"/>
                </a:solidFill>
              </a:rPr>
              <a:t>入力する</a:t>
            </a:r>
            <a:endParaRPr kumimoji="1" lang="en-US" altLang="ja-JP" sz="1200" dirty="0">
              <a:solidFill>
                <a:schemeClr val="tx1"/>
              </a:solidFill>
            </a:endParaRPr>
          </a:p>
        </p:txBody>
      </p:sp>
      <p:sp>
        <p:nvSpPr>
          <p:cNvPr id="44" name="四角形: 角を丸くする 43">
            <a:extLst>
              <a:ext uri="{FF2B5EF4-FFF2-40B4-BE49-F238E27FC236}">
                <a16:creationId xmlns:a16="http://schemas.microsoft.com/office/drawing/2014/main" id="{B0DCD5DC-893E-711D-6F6E-23B0761AFB3F}"/>
              </a:ext>
            </a:extLst>
          </p:cNvPr>
          <p:cNvSpPr/>
          <p:nvPr/>
        </p:nvSpPr>
        <p:spPr>
          <a:xfrm>
            <a:off x="5369723" y="4346544"/>
            <a:ext cx="1620037"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rPr>
              <a:t>『</a:t>
            </a:r>
            <a:r>
              <a:rPr kumimoji="1" lang="ja-JP" altLang="en-US" sz="1200" dirty="0">
                <a:solidFill>
                  <a:schemeClr val="tx1"/>
                </a:solidFill>
              </a:rPr>
              <a:t>支払い内容確認へ</a:t>
            </a:r>
            <a:r>
              <a:rPr kumimoji="1" lang="en-US" altLang="ja-JP" sz="1200" dirty="0">
                <a:solidFill>
                  <a:schemeClr val="tx1"/>
                </a:solidFill>
              </a:rPr>
              <a:t>』</a:t>
            </a:r>
            <a:r>
              <a:rPr kumimoji="1" lang="ja-JP" altLang="en-US" sz="1200" dirty="0">
                <a:solidFill>
                  <a:schemeClr val="tx1"/>
                </a:solidFill>
              </a:rPr>
              <a:t>をタップ</a:t>
            </a:r>
            <a:endParaRPr kumimoji="1" lang="en-US" altLang="ja-JP" sz="1200" dirty="0">
              <a:solidFill>
                <a:schemeClr val="tx1"/>
              </a:solidFill>
            </a:endParaRPr>
          </a:p>
        </p:txBody>
      </p:sp>
      <p:sp>
        <p:nvSpPr>
          <p:cNvPr id="45" name="四角形: 角を丸くする 44">
            <a:extLst>
              <a:ext uri="{FF2B5EF4-FFF2-40B4-BE49-F238E27FC236}">
                <a16:creationId xmlns:a16="http://schemas.microsoft.com/office/drawing/2014/main" id="{BDF30776-0564-961E-08D8-8D195255D501}"/>
              </a:ext>
            </a:extLst>
          </p:cNvPr>
          <p:cNvSpPr/>
          <p:nvPr/>
        </p:nvSpPr>
        <p:spPr>
          <a:xfrm>
            <a:off x="7777906" y="4315825"/>
            <a:ext cx="1620042" cy="35067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rPr>
              <a:t>青いバーを右へスライド</a:t>
            </a:r>
            <a:endParaRPr kumimoji="1" lang="en-US" altLang="ja-JP" sz="1200" dirty="0">
              <a:solidFill>
                <a:schemeClr val="tx1"/>
              </a:solidFill>
            </a:endParaRPr>
          </a:p>
        </p:txBody>
      </p:sp>
      <p:pic>
        <p:nvPicPr>
          <p:cNvPr id="52" name="図 51">
            <a:extLst>
              <a:ext uri="{FF2B5EF4-FFF2-40B4-BE49-F238E27FC236}">
                <a16:creationId xmlns:a16="http://schemas.microsoft.com/office/drawing/2014/main" id="{D7E6490B-EFD6-56F3-2610-508E15EC4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76" y="1561417"/>
            <a:ext cx="1533881" cy="2606114"/>
          </a:xfrm>
          <a:prstGeom prst="rect">
            <a:avLst/>
          </a:prstGeom>
        </p:spPr>
      </p:pic>
      <p:pic>
        <p:nvPicPr>
          <p:cNvPr id="58" name="図 57">
            <a:extLst>
              <a:ext uri="{FF2B5EF4-FFF2-40B4-BE49-F238E27FC236}">
                <a16:creationId xmlns:a16="http://schemas.microsoft.com/office/drawing/2014/main" id="{ADDAABB7-136E-CFB1-1AB1-55444260A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300" y="1559754"/>
            <a:ext cx="1533877" cy="2602901"/>
          </a:xfrm>
          <a:prstGeom prst="rect">
            <a:avLst/>
          </a:prstGeom>
        </p:spPr>
      </p:pic>
      <p:pic>
        <p:nvPicPr>
          <p:cNvPr id="62" name="図 61">
            <a:extLst>
              <a:ext uri="{FF2B5EF4-FFF2-40B4-BE49-F238E27FC236}">
                <a16:creationId xmlns:a16="http://schemas.microsoft.com/office/drawing/2014/main" id="{67029B91-23F7-B613-EEB2-837E0AF49A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8523" y="1548683"/>
            <a:ext cx="1499603" cy="2602901"/>
          </a:xfrm>
          <a:prstGeom prst="rect">
            <a:avLst/>
          </a:prstGeom>
        </p:spPr>
      </p:pic>
      <p:pic>
        <p:nvPicPr>
          <p:cNvPr id="3075" name="図 3074">
            <a:extLst>
              <a:ext uri="{FF2B5EF4-FFF2-40B4-BE49-F238E27FC236}">
                <a16:creationId xmlns:a16="http://schemas.microsoft.com/office/drawing/2014/main" id="{18D63807-0DAC-9ABB-B3A3-36C79F8F70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6943" y="1548683"/>
            <a:ext cx="1445436" cy="2553056"/>
          </a:xfrm>
          <a:prstGeom prst="rect">
            <a:avLst/>
          </a:prstGeom>
        </p:spPr>
      </p:pic>
      <p:sp>
        <p:nvSpPr>
          <p:cNvPr id="46" name="楕円 45">
            <a:extLst>
              <a:ext uri="{FF2B5EF4-FFF2-40B4-BE49-F238E27FC236}">
                <a16:creationId xmlns:a16="http://schemas.microsoft.com/office/drawing/2014/main" id="{C65C198D-A9BC-AE2E-B12E-546608AA024C}"/>
              </a:ext>
            </a:extLst>
          </p:cNvPr>
          <p:cNvSpPr/>
          <p:nvPr/>
        </p:nvSpPr>
        <p:spPr>
          <a:xfrm>
            <a:off x="5634691" y="2861204"/>
            <a:ext cx="1090099" cy="5940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65E5D031-B604-CA9B-BCB4-08BB87EDAA3D}"/>
              </a:ext>
            </a:extLst>
          </p:cNvPr>
          <p:cNvSpPr/>
          <p:nvPr/>
        </p:nvSpPr>
        <p:spPr>
          <a:xfrm>
            <a:off x="3228883" y="2535072"/>
            <a:ext cx="1090099" cy="5940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a:extLst>
              <a:ext uri="{FF2B5EF4-FFF2-40B4-BE49-F238E27FC236}">
                <a16:creationId xmlns:a16="http://schemas.microsoft.com/office/drawing/2014/main" id="{9F8BE282-A4C4-CF0D-F6EF-C09A8DDD0D2B}"/>
              </a:ext>
            </a:extLst>
          </p:cNvPr>
          <p:cNvCxnSpPr>
            <a:cxnSpLocks/>
          </p:cNvCxnSpPr>
          <p:nvPr/>
        </p:nvCxnSpPr>
        <p:spPr>
          <a:xfrm>
            <a:off x="3674506" y="3113077"/>
            <a:ext cx="0" cy="10763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089DDABB-5CFF-38D0-0CA6-805DE0C27CA8}"/>
              </a:ext>
            </a:extLst>
          </p:cNvPr>
          <p:cNvCxnSpPr>
            <a:cxnSpLocks/>
          </p:cNvCxnSpPr>
          <p:nvPr/>
        </p:nvCxnSpPr>
        <p:spPr>
          <a:xfrm>
            <a:off x="6168937" y="3455238"/>
            <a:ext cx="10803" cy="8501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楕円 5">
            <a:extLst>
              <a:ext uri="{FF2B5EF4-FFF2-40B4-BE49-F238E27FC236}">
                <a16:creationId xmlns:a16="http://schemas.microsoft.com/office/drawing/2014/main" id="{F28BB25B-C422-C68F-9191-2185B595B0EC}"/>
              </a:ext>
            </a:extLst>
          </p:cNvPr>
          <p:cNvSpPr/>
          <p:nvPr/>
        </p:nvSpPr>
        <p:spPr>
          <a:xfrm>
            <a:off x="7962605" y="3158221"/>
            <a:ext cx="1090099" cy="59403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a:extLst>
              <a:ext uri="{FF2B5EF4-FFF2-40B4-BE49-F238E27FC236}">
                <a16:creationId xmlns:a16="http://schemas.microsoft.com/office/drawing/2014/main" id="{B7A75167-3214-4634-CED7-A8292CB6B852}"/>
              </a:ext>
            </a:extLst>
          </p:cNvPr>
          <p:cNvCxnSpPr>
            <a:cxnSpLocks/>
          </p:cNvCxnSpPr>
          <p:nvPr/>
        </p:nvCxnSpPr>
        <p:spPr>
          <a:xfrm>
            <a:off x="8496851" y="3769584"/>
            <a:ext cx="10803" cy="4827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B13C3182-8314-2085-1BB4-A0EB41BA828D}"/>
              </a:ext>
            </a:extLst>
          </p:cNvPr>
          <p:cNvSpPr/>
          <p:nvPr/>
        </p:nvSpPr>
        <p:spPr>
          <a:xfrm>
            <a:off x="667264" y="1837652"/>
            <a:ext cx="1394536" cy="69742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4C777295-A57B-2C1E-FCBB-5AE651523C59}"/>
              </a:ext>
            </a:extLst>
          </p:cNvPr>
          <p:cNvCxnSpPr>
            <a:cxnSpLocks/>
          </p:cNvCxnSpPr>
          <p:nvPr/>
        </p:nvCxnSpPr>
        <p:spPr>
          <a:xfrm>
            <a:off x="1296522" y="2535823"/>
            <a:ext cx="0" cy="16682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四角形: 角を丸くする 16">
            <a:extLst>
              <a:ext uri="{FF2B5EF4-FFF2-40B4-BE49-F238E27FC236}">
                <a16:creationId xmlns:a16="http://schemas.microsoft.com/office/drawing/2014/main" id="{AD4FE743-53F0-DA50-FD63-A4102902D802}"/>
              </a:ext>
            </a:extLst>
          </p:cNvPr>
          <p:cNvSpPr/>
          <p:nvPr/>
        </p:nvSpPr>
        <p:spPr>
          <a:xfrm>
            <a:off x="415655" y="5357986"/>
            <a:ext cx="9088581" cy="1088448"/>
          </a:xfrm>
          <a:prstGeom prst="roundRect">
            <a:avLst>
              <a:gd name="adj" fmla="val 33639"/>
            </a:avLst>
          </a:prstGeom>
          <a:noFill/>
          <a:ln w="38100">
            <a:solidFill>
              <a:srgbClr val="10B5E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　　　　　　　　　　　　　　　　　　　　　　　</a:t>
            </a:r>
            <a:r>
              <a:rPr lang="ja-JP" altLang="en-US" sz="1200" dirty="0">
                <a:solidFill>
                  <a:schemeClr val="tx1"/>
                </a:solidFill>
              </a:rPr>
              <a:t>●</a:t>
            </a:r>
            <a:r>
              <a:rPr kumimoji="1" lang="ja-JP" altLang="en-US" sz="1200" dirty="0">
                <a:solidFill>
                  <a:schemeClr val="tx1"/>
                </a:solidFill>
              </a:rPr>
              <a:t>支払い内訳を変更しない場合は、有効期限が短いポイントが優先して利用されます。</a:t>
            </a:r>
            <a:endParaRPr kumimoji="1" lang="en-US" altLang="ja-JP" sz="1200" dirty="0">
              <a:solidFill>
                <a:schemeClr val="tx1"/>
              </a:solidFill>
            </a:endParaRPr>
          </a:p>
          <a:p>
            <a:r>
              <a:rPr lang="ja-JP" altLang="en-US" sz="1350" dirty="0">
                <a:solidFill>
                  <a:schemeClr val="tx1"/>
                </a:solidFill>
              </a:rPr>
              <a:t>　　　　　　　　　　　　　　　　　　　　　　　</a:t>
            </a:r>
            <a:r>
              <a:rPr lang="ja-JP" altLang="en-US" sz="1200" dirty="0">
                <a:solidFill>
                  <a:schemeClr val="tx1"/>
                </a:solidFill>
              </a:rPr>
              <a:t>●</a:t>
            </a:r>
            <a:r>
              <a:rPr kumimoji="1" lang="ja-JP" altLang="en-US" sz="1200" dirty="0">
                <a:solidFill>
                  <a:schemeClr val="tx1"/>
                </a:solidFill>
              </a:rPr>
              <a:t>キャンペーンにより、利用エリアが限定されているポイントがあります。</a:t>
            </a:r>
            <a:endParaRPr kumimoji="1" lang="en-US" altLang="ja-JP" sz="1200" dirty="0">
              <a:solidFill>
                <a:schemeClr val="tx1"/>
              </a:solidFill>
            </a:endParaRPr>
          </a:p>
          <a:p>
            <a:r>
              <a:rPr lang="ja-JP" altLang="en-US" sz="1350" dirty="0">
                <a:solidFill>
                  <a:schemeClr val="tx1"/>
                </a:solidFill>
              </a:rPr>
              <a:t>　　　　　　　　　　　　　　　　　　　　　　　</a:t>
            </a:r>
            <a:r>
              <a:rPr lang="ja-JP" altLang="en-US" sz="1200" dirty="0">
                <a:solidFill>
                  <a:schemeClr val="tx1"/>
                </a:solidFill>
              </a:rPr>
              <a:t>●キャンペーンごとに、有効期限が異なります。</a:t>
            </a:r>
            <a:endParaRPr lang="en-US" altLang="ja-JP" sz="1200" dirty="0">
              <a:solidFill>
                <a:schemeClr val="tx1"/>
              </a:solidFill>
            </a:endParaRPr>
          </a:p>
          <a:p>
            <a:r>
              <a:rPr kumimoji="1" lang="ja-JP" altLang="en-US" sz="1350" dirty="0">
                <a:solidFill>
                  <a:schemeClr val="tx1"/>
                </a:solidFill>
              </a:rPr>
              <a:t>　 　　　　　　　　　　　　　　　　　　　　　　　</a:t>
            </a:r>
            <a:r>
              <a:rPr kumimoji="1" lang="ja-JP" altLang="en-US" sz="1200" dirty="0">
                <a:solidFill>
                  <a:schemeClr val="tx1"/>
                </a:solidFill>
              </a:rPr>
              <a:t>トップ画面の</a:t>
            </a:r>
            <a:r>
              <a:rPr kumimoji="1" lang="en-US" altLang="ja-JP" sz="1200" dirty="0">
                <a:solidFill>
                  <a:schemeClr val="tx1"/>
                </a:solidFill>
              </a:rPr>
              <a:t>『</a:t>
            </a:r>
            <a:r>
              <a:rPr kumimoji="1" lang="ja-JP" altLang="en-US" sz="1200" dirty="0">
                <a:solidFill>
                  <a:schemeClr val="tx1"/>
                </a:solidFill>
              </a:rPr>
              <a:t>詳細を確認する</a:t>
            </a:r>
            <a:r>
              <a:rPr kumimoji="1" lang="en-US" altLang="ja-JP" sz="1200" dirty="0">
                <a:solidFill>
                  <a:schemeClr val="tx1"/>
                </a:solidFill>
              </a:rPr>
              <a:t>』</a:t>
            </a:r>
            <a:r>
              <a:rPr kumimoji="1" lang="ja-JP" altLang="en-US" sz="1200" dirty="0">
                <a:solidFill>
                  <a:schemeClr val="tx1"/>
                </a:solidFill>
              </a:rPr>
              <a:t>をタップし、残ポイント及び有効期限をご確認ください。</a:t>
            </a:r>
            <a:endParaRPr kumimoji="1" lang="en-US" altLang="ja-JP" sz="1200" dirty="0">
              <a:solidFill>
                <a:schemeClr val="tx1"/>
              </a:solidFill>
            </a:endParaRPr>
          </a:p>
        </p:txBody>
      </p:sp>
      <p:sp>
        <p:nvSpPr>
          <p:cNvPr id="19" name="四角形: 角を丸くする 18">
            <a:extLst>
              <a:ext uri="{FF2B5EF4-FFF2-40B4-BE49-F238E27FC236}">
                <a16:creationId xmlns:a16="http://schemas.microsoft.com/office/drawing/2014/main" id="{48ADF8D7-B7E2-E029-923B-962604E44E33}"/>
              </a:ext>
            </a:extLst>
          </p:cNvPr>
          <p:cNvSpPr/>
          <p:nvPr/>
        </p:nvSpPr>
        <p:spPr>
          <a:xfrm>
            <a:off x="707641" y="5628345"/>
            <a:ext cx="2019444" cy="326462"/>
          </a:xfrm>
          <a:prstGeom prst="roundRect">
            <a:avLst>
              <a:gd name="adj" fmla="val 500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ご注意いただきたいこと</a:t>
            </a:r>
          </a:p>
        </p:txBody>
      </p:sp>
      <p:cxnSp>
        <p:nvCxnSpPr>
          <p:cNvPr id="21" name="直線コネクタ 20">
            <a:extLst>
              <a:ext uri="{FF2B5EF4-FFF2-40B4-BE49-F238E27FC236}">
                <a16:creationId xmlns:a16="http://schemas.microsoft.com/office/drawing/2014/main" id="{CE64E105-FF35-1663-2E9A-BBD6131BA263}"/>
              </a:ext>
            </a:extLst>
          </p:cNvPr>
          <p:cNvCxnSpPr>
            <a:cxnSpLocks/>
          </p:cNvCxnSpPr>
          <p:nvPr/>
        </p:nvCxnSpPr>
        <p:spPr>
          <a:xfrm flipH="1">
            <a:off x="1791855" y="4410396"/>
            <a:ext cx="1140060" cy="946695"/>
          </a:xfrm>
          <a:prstGeom prst="line">
            <a:avLst/>
          </a:prstGeom>
          <a:ln w="38100">
            <a:solidFill>
              <a:srgbClr val="10B5EB"/>
            </a:solidFill>
          </a:ln>
        </p:spPr>
        <p:style>
          <a:lnRef idx="1">
            <a:schemeClr val="accent1"/>
          </a:lnRef>
          <a:fillRef idx="0">
            <a:schemeClr val="accent1"/>
          </a:fillRef>
          <a:effectRef idx="0">
            <a:schemeClr val="accent1"/>
          </a:effectRef>
          <a:fontRef idx="minor">
            <a:schemeClr val="tx1"/>
          </a:fontRef>
        </p:style>
      </p:cxnSp>
      <p:sp>
        <p:nvSpPr>
          <p:cNvPr id="5" name="矢印: 右 4">
            <a:extLst>
              <a:ext uri="{FF2B5EF4-FFF2-40B4-BE49-F238E27FC236}">
                <a16:creationId xmlns:a16="http://schemas.microsoft.com/office/drawing/2014/main" id="{0735F716-03A4-0505-A365-5A1183CBE8E9}"/>
              </a:ext>
            </a:extLst>
          </p:cNvPr>
          <p:cNvSpPr/>
          <p:nvPr/>
        </p:nvSpPr>
        <p:spPr>
          <a:xfrm>
            <a:off x="2327564" y="2687782"/>
            <a:ext cx="545176" cy="307268"/>
          </a:xfrm>
          <a:prstGeom prst="rightArrow">
            <a:avLst/>
          </a:prstGeom>
          <a:solidFill>
            <a:srgbClr val="0573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5F2D09E4-1BE7-652F-BA46-790BF18C9E4B}"/>
              </a:ext>
            </a:extLst>
          </p:cNvPr>
          <p:cNvSpPr/>
          <p:nvPr/>
        </p:nvSpPr>
        <p:spPr>
          <a:xfrm>
            <a:off x="4675326" y="2678455"/>
            <a:ext cx="545176" cy="307268"/>
          </a:xfrm>
          <a:prstGeom prst="rightArrow">
            <a:avLst/>
          </a:prstGeom>
          <a:solidFill>
            <a:srgbClr val="0573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B98DB3F5-DEE6-F458-D39A-5B2937EAE4C0}"/>
              </a:ext>
            </a:extLst>
          </p:cNvPr>
          <p:cNvSpPr/>
          <p:nvPr/>
        </p:nvSpPr>
        <p:spPr>
          <a:xfrm>
            <a:off x="7076285" y="2678455"/>
            <a:ext cx="545176" cy="307268"/>
          </a:xfrm>
          <a:prstGeom prst="rightArrow">
            <a:avLst/>
          </a:prstGeom>
          <a:solidFill>
            <a:srgbClr val="0573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7050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F370ABF-DB59-4A49-9786-E3601FC5B87C}"/>
              </a:ext>
            </a:extLst>
          </p:cNvPr>
          <p:cNvSpPr/>
          <p:nvPr/>
        </p:nvSpPr>
        <p:spPr>
          <a:xfrm>
            <a:off x="211859" y="923636"/>
            <a:ext cx="9501207" cy="5652651"/>
          </a:xfrm>
          <a:prstGeom prst="rect">
            <a:avLst/>
          </a:prstGeom>
          <a:noFill/>
          <a:ln w="76200">
            <a:solidFill>
              <a:srgbClr val="D7EF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a:ln>
                <a:noFill/>
              </a:ln>
              <a:solidFill>
                <a:prstClr val="white"/>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546B683B-54A3-4C3D-86A2-A62A01813D13}"/>
              </a:ext>
            </a:extLst>
          </p:cNvPr>
          <p:cNvSpPr>
            <a:spLocks noGrp="1"/>
          </p:cNvSpPr>
          <p:nvPr>
            <p:ph type="sldNum" sz="quarter" idx="12"/>
          </p:nvPr>
        </p:nvSpPr>
        <p:spPr>
          <a:xfrm>
            <a:off x="7830041" y="6476953"/>
            <a:ext cx="1990739" cy="262515"/>
          </a:xfrm>
        </p:spPr>
        <p:txBody>
          <a:bodyPr/>
          <a:lstStyle/>
          <a:p>
            <a:pPr marL="0" marR="0" lvl="0" indent="0" algn="r" defTabSz="839876"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600" b="1" i="0" u="none" strike="noStrike" kern="1200" cap="none" spc="0" normalizeH="0" baseline="0" noProof="0" smtClean="0">
                <a:ln>
                  <a:noFill/>
                </a:ln>
                <a:solidFill>
                  <a:srgbClr val="0070C0"/>
                </a:solidFill>
                <a:effectLst/>
                <a:uLnTx/>
                <a:uFillTx/>
                <a:latin typeface="Meiryo UI"/>
                <a:ea typeface="Meiryo UI"/>
                <a:cs typeface="+mn-cs"/>
              </a:rPr>
              <a:pPr marL="0" marR="0" lvl="0" indent="0" algn="r" defTabSz="839876" rtl="0" eaLnBrk="1" fontAlgn="auto" latinLnBrk="0" hangingPunct="1">
                <a:lnSpc>
                  <a:spcPct val="100000"/>
                </a:lnSpc>
                <a:spcBef>
                  <a:spcPts val="0"/>
                </a:spcBef>
                <a:spcAft>
                  <a:spcPts val="0"/>
                </a:spcAft>
                <a:buClrTx/>
                <a:buSzTx/>
                <a:buFontTx/>
                <a:buNone/>
                <a:tabLst/>
                <a:defRPr/>
              </a:pPr>
              <a:t>8</a:t>
            </a:fld>
            <a:endParaRPr kumimoji="1" lang="ja-JP" altLang="en-US" sz="1600" b="1" i="0" u="none" strike="noStrike" kern="1200" cap="none" spc="0" normalizeH="0" baseline="0" noProof="0" dirty="0">
              <a:ln>
                <a:noFill/>
              </a:ln>
              <a:solidFill>
                <a:srgbClr val="0070C0"/>
              </a:solidFill>
              <a:effectLst/>
              <a:uLnTx/>
              <a:uFillTx/>
              <a:latin typeface="Meiryo UI"/>
              <a:ea typeface="Meiryo UI"/>
              <a:cs typeface="+mn-cs"/>
            </a:endParaRPr>
          </a:p>
        </p:txBody>
      </p:sp>
      <p:sp>
        <p:nvSpPr>
          <p:cNvPr id="5" name="右矢印 53">
            <a:extLst>
              <a:ext uri="{FF2B5EF4-FFF2-40B4-BE49-F238E27FC236}">
                <a16:creationId xmlns:a16="http://schemas.microsoft.com/office/drawing/2014/main" id="{DD4F08E6-0D52-4F1A-847D-641CBE55B28D}"/>
              </a:ext>
            </a:extLst>
          </p:cNvPr>
          <p:cNvSpPr/>
          <p:nvPr/>
        </p:nvSpPr>
        <p:spPr bwMode="auto">
          <a:xfrm>
            <a:off x="6095813"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8" name="右矢印 57">
            <a:extLst>
              <a:ext uri="{FF2B5EF4-FFF2-40B4-BE49-F238E27FC236}">
                <a16:creationId xmlns:a16="http://schemas.microsoft.com/office/drawing/2014/main" id="{9D6B8E57-D845-403F-82C0-54CDA828C90E}"/>
              </a:ext>
            </a:extLst>
          </p:cNvPr>
          <p:cNvSpPr/>
          <p:nvPr/>
        </p:nvSpPr>
        <p:spPr bwMode="auto">
          <a:xfrm>
            <a:off x="7532914"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10" name="タイトル 5">
            <a:extLst>
              <a:ext uri="{FF2B5EF4-FFF2-40B4-BE49-F238E27FC236}">
                <a16:creationId xmlns:a16="http://schemas.microsoft.com/office/drawing/2014/main" id="{93EBFFC0-880E-4349-BB94-458991960367}"/>
              </a:ext>
            </a:extLst>
          </p:cNvPr>
          <p:cNvSpPr txBox="1">
            <a:spLocks/>
          </p:cNvSpPr>
          <p:nvPr/>
        </p:nvSpPr>
        <p:spPr bwMode="auto">
          <a:xfrm>
            <a:off x="1053551" y="2738240"/>
            <a:ext cx="1012372" cy="215444"/>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招待メール</a:t>
            </a:r>
          </a:p>
        </p:txBody>
      </p:sp>
      <p:sp>
        <p:nvSpPr>
          <p:cNvPr id="11" name="タイトル 5">
            <a:extLst>
              <a:ext uri="{FF2B5EF4-FFF2-40B4-BE49-F238E27FC236}">
                <a16:creationId xmlns:a16="http://schemas.microsoft.com/office/drawing/2014/main" id="{B9DC49DC-5A1D-4546-A8F2-2C4549335018}"/>
              </a:ext>
            </a:extLst>
          </p:cNvPr>
          <p:cNvSpPr txBox="1">
            <a:spLocks/>
          </p:cNvSpPr>
          <p:nvPr/>
        </p:nvSpPr>
        <p:spPr bwMode="auto">
          <a:xfrm>
            <a:off x="1118867" y="3284250"/>
            <a:ext cx="3428998" cy="160345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「ぎふ旅コイン 加盟店」参加申込フォームにて</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登録いただいたメールアドレス宛に、</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招待メールが送付されます。</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リンクをクリックいただくと、</a:t>
            </a:r>
            <a:r>
              <a:rPr kumimoji="1" lang="en-US" altLang="ja-JP" sz="1200" b="0" i="0" u="none" strike="noStrike" kern="0" cap="none" spc="0" normalizeH="0" baseline="0" noProof="0" dirty="0">
                <a:ln>
                  <a:noFill/>
                </a:ln>
                <a:solidFill>
                  <a:prstClr val="black"/>
                </a:solidFill>
                <a:effectLst/>
                <a:uLnTx/>
                <a:uFillTx/>
                <a:latin typeface="Meiryo UI"/>
                <a:ea typeface="Meiryo UI"/>
                <a:cs typeface="+mj-cs"/>
              </a:rPr>
              <a:t>Web</a:t>
            </a: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ブラウザが</a:t>
            </a:r>
            <a:r>
              <a:rPr kumimoji="1" lang="en-US" altLang="ja-JP" sz="1200" b="0" i="0" u="none" strike="noStrike" kern="0" cap="none" spc="0" normalizeH="0" baseline="0" noProof="0" dirty="0">
                <a:ln>
                  <a:noFill/>
                </a:ln>
                <a:solidFill>
                  <a:prstClr val="black"/>
                </a:solidFill>
                <a:effectLst/>
                <a:uLnTx/>
                <a:uFillTx/>
                <a:latin typeface="Meiryo UI"/>
                <a:ea typeface="Meiryo UI"/>
                <a:cs typeface="+mj-cs"/>
              </a:rPr>
              <a:t>  </a:t>
            </a: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立ち上がり</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Meiryo UI"/>
                <a:ea typeface="Meiryo UI"/>
                <a:cs typeface="+mj-cs"/>
              </a:rPr>
              <a:t>「初期パスワード設定」に移動。</a:t>
            </a:r>
            <a:endParaRPr kumimoji="1" lang="en-US" altLang="ja-JP" sz="1200" b="0" i="0" u="none" strike="noStrike" kern="0" cap="none" spc="0" normalizeH="0" baseline="0" noProof="0" dirty="0">
              <a:ln>
                <a:noFill/>
              </a:ln>
              <a:solidFill>
                <a:prstClr val="black"/>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有効期限</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メール送信時間から</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7</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日以内</a:t>
            </a:r>
            <a:endParaRPr kumimoji="1" lang="en-US" altLang="ja-JP" sz="1100" b="0" i="0" u="none" strike="noStrike" kern="0" cap="none" spc="0" normalizeH="0" baseline="0" noProof="0" dirty="0">
              <a:ln>
                <a:noFill/>
              </a:ln>
              <a:solidFill>
                <a:srgbClr val="FF0000"/>
              </a:solidFill>
              <a:effectLst/>
              <a:uLnTx/>
              <a:uFillTx/>
              <a:latin typeface="Meiryo UI"/>
              <a:ea typeface="Meiryo UI"/>
              <a:cs typeface="+mj-cs"/>
            </a:endParaRPr>
          </a:p>
        </p:txBody>
      </p:sp>
      <p:sp>
        <p:nvSpPr>
          <p:cNvPr id="17" name="タイトル 5">
            <a:extLst>
              <a:ext uri="{FF2B5EF4-FFF2-40B4-BE49-F238E27FC236}">
                <a16:creationId xmlns:a16="http://schemas.microsoft.com/office/drawing/2014/main" id="{D115D7FD-2202-41D2-9207-646847200E38}"/>
              </a:ext>
            </a:extLst>
          </p:cNvPr>
          <p:cNvSpPr txBox="1">
            <a:spLocks/>
          </p:cNvSpPr>
          <p:nvPr/>
        </p:nvSpPr>
        <p:spPr bwMode="auto">
          <a:xfrm>
            <a:off x="6817669" y="2709903"/>
            <a:ext cx="1012372" cy="646331"/>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初期</a:t>
            </a:r>
            <a:endParaRPr kumimoji="1" lang="en-US" altLang="ja-JP" sz="1400" b="1" i="0" u="none" strike="noStrike" kern="0" cap="none" spc="0" normalizeH="0" baseline="0" noProof="0" dirty="0">
              <a:ln>
                <a:noFill/>
              </a:ln>
              <a:solidFill>
                <a:srgbClr val="008F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パスワード</a:t>
            </a:r>
            <a:endParaRPr kumimoji="1" lang="en-US" altLang="ja-JP" sz="1400" b="1" i="0" u="none" strike="noStrike" kern="0" cap="none" spc="0" normalizeH="0" baseline="0" noProof="0" dirty="0">
              <a:ln>
                <a:noFill/>
              </a:ln>
              <a:solidFill>
                <a:srgbClr val="008F00"/>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0" cap="none" spc="0" normalizeH="0" baseline="0" noProof="0" dirty="0">
                <a:ln>
                  <a:noFill/>
                </a:ln>
                <a:solidFill>
                  <a:srgbClr val="008F00"/>
                </a:solidFill>
                <a:effectLst/>
                <a:uLnTx/>
                <a:uFillTx/>
                <a:latin typeface="Meiryo UI"/>
                <a:ea typeface="Meiryo UI"/>
                <a:cs typeface="+mj-cs"/>
              </a:rPr>
              <a:t>設定</a:t>
            </a:r>
          </a:p>
        </p:txBody>
      </p:sp>
      <p:sp>
        <p:nvSpPr>
          <p:cNvPr id="18" name="タイトル 5">
            <a:extLst>
              <a:ext uri="{FF2B5EF4-FFF2-40B4-BE49-F238E27FC236}">
                <a16:creationId xmlns:a16="http://schemas.microsoft.com/office/drawing/2014/main" id="{B6DBB716-DA7C-486F-A7FB-234E2265312D}"/>
              </a:ext>
            </a:extLst>
          </p:cNvPr>
          <p:cNvSpPr txBox="1">
            <a:spLocks/>
          </p:cNvSpPr>
          <p:nvPr/>
        </p:nvSpPr>
        <p:spPr bwMode="auto">
          <a:xfrm>
            <a:off x="2302686" y="2640268"/>
            <a:ext cx="1012372" cy="46166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初期</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パスワード</a:t>
            </a:r>
            <a:endParaRPr kumimoji="1" lang="en-US" altLang="ja-JP"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70AD47">
                    <a:lumMod val="60000"/>
                    <a:lumOff val="40000"/>
                  </a:srgbClr>
                </a:solidFill>
                <a:effectLst/>
                <a:uLnTx/>
                <a:uFillTx/>
                <a:latin typeface="Meiryo UI"/>
                <a:ea typeface="Meiryo UI"/>
                <a:cs typeface="+mj-cs"/>
              </a:rPr>
              <a:t>設定</a:t>
            </a:r>
          </a:p>
        </p:txBody>
      </p:sp>
      <p:sp>
        <p:nvSpPr>
          <p:cNvPr id="19" name="タイトル 5">
            <a:extLst>
              <a:ext uri="{FF2B5EF4-FFF2-40B4-BE49-F238E27FC236}">
                <a16:creationId xmlns:a16="http://schemas.microsoft.com/office/drawing/2014/main" id="{0B32739F-9131-41FE-8964-9F63835225DC}"/>
              </a:ext>
            </a:extLst>
          </p:cNvPr>
          <p:cNvSpPr txBox="1">
            <a:spLocks/>
          </p:cNvSpPr>
          <p:nvPr/>
        </p:nvSpPr>
        <p:spPr bwMode="auto">
          <a:xfrm>
            <a:off x="5521116" y="2740425"/>
            <a:ext cx="1012372" cy="16158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1" i="0" u="none" strike="noStrike" kern="0" cap="none" spc="0" normalizeH="0" baseline="0" noProof="0" dirty="0">
                <a:ln>
                  <a:noFill/>
                </a:ln>
                <a:solidFill>
                  <a:srgbClr val="A9D18E"/>
                </a:solidFill>
                <a:effectLst/>
                <a:uLnTx/>
                <a:uFillTx/>
                <a:latin typeface="Meiryo UI"/>
                <a:ea typeface="Meiryo UI"/>
                <a:cs typeface="+mj-cs"/>
              </a:rPr>
              <a:t>招待メール</a:t>
            </a:r>
          </a:p>
        </p:txBody>
      </p:sp>
      <p:sp>
        <p:nvSpPr>
          <p:cNvPr id="20" name="タイトル 5">
            <a:extLst>
              <a:ext uri="{FF2B5EF4-FFF2-40B4-BE49-F238E27FC236}">
                <a16:creationId xmlns:a16="http://schemas.microsoft.com/office/drawing/2014/main" id="{42328E16-23FB-40E7-9633-B593B9845540}"/>
              </a:ext>
            </a:extLst>
          </p:cNvPr>
          <p:cNvSpPr txBox="1">
            <a:spLocks/>
          </p:cNvSpPr>
          <p:nvPr/>
        </p:nvSpPr>
        <p:spPr bwMode="auto">
          <a:xfrm>
            <a:off x="5592113" y="3650227"/>
            <a:ext cx="3561124" cy="1804789"/>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FF0000"/>
                </a:solidFill>
                <a:effectLst/>
                <a:uLnTx/>
                <a:uFillTx/>
                <a:latin typeface="Meiryo UI"/>
                <a:ea typeface="Meiryo UI"/>
                <a:cs typeface="+mj-cs"/>
              </a:rPr>
              <a:t>初期パスワードを設定します。</a:t>
            </a:r>
            <a:endParaRPr kumimoji="1" lang="en-US" altLang="ja-JP" sz="120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8</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文字以上</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18</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文字以内の半角英数字、記号は任意）</a:t>
            </a:r>
            <a:endParaRPr kumimoji="1" lang="en-US" altLang="ja-JP" sz="110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endParaRPr kumimoji="1" lang="en-US" altLang="ja-JP" sz="110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ct val="0"/>
              </a:spcBef>
              <a:spcAft>
                <a:spcPct val="0"/>
              </a:spcAft>
              <a:buClrTx/>
              <a:buSzTx/>
              <a:buFontTx/>
              <a:buNone/>
              <a:tabLst/>
              <a:defRPr/>
            </a:pP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他の加盟店で既に登録のあるメールアドレスの場合は、パスワード設定画面がスキップされます。</a:t>
            </a:r>
            <a:endParaRPr kumimoji="1" lang="en-US" altLang="ja-JP" sz="1200" b="0" i="0" u="none" strike="noStrike" kern="0" cap="none" spc="0" normalizeH="0" baseline="0" noProof="0" dirty="0">
              <a:ln>
                <a:noFill/>
              </a:ln>
              <a:solidFill>
                <a:srgbClr val="FF0000"/>
              </a:solidFill>
              <a:effectLst/>
              <a:uLnTx/>
              <a:uFillTx/>
              <a:latin typeface="Meiryo UI"/>
              <a:ea typeface="Meiryo UI"/>
              <a:cs typeface="+mj-cs"/>
            </a:endParaRPr>
          </a:p>
          <a:p>
            <a:pPr marL="0" marR="0" lvl="0" indent="0" algn="l" defTabSz="914400" rtl="0" eaLnBrk="1" fontAlgn="base" latinLnBrk="0" hangingPunct="1">
              <a:lnSpc>
                <a:spcPct val="150000"/>
              </a:lnSpc>
              <a:spcBef>
                <a:spcPts val="400"/>
              </a:spcBef>
              <a:spcAft>
                <a:spcPct val="0"/>
              </a:spcAft>
              <a:buClrTx/>
              <a:buSzTx/>
              <a:buFontTx/>
              <a:buNone/>
              <a:tabLst/>
              <a:defRPr/>
            </a:pP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 </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有効期限「</a:t>
            </a:r>
            <a:r>
              <a:rPr kumimoji="1" lang="en-US" altLang="ja-JP" sz="1100" b="0" i="0" u="none" strike="noStrike" kern="0" cap="none" spc="0" normalizeH="0" baseline="0" noProof="0" dirty="0">
                <a:ln>
                  <a:noFill/>
                </a:ln>
                <a:solidFill>
                  <a:srgbClr val="FF0000"/>
                </a:solidFill>
                <a:effectLst/>
                <a:uLnTx/>
                <a:uFillTx/>
                <a:latin typeface="Meiryo UI"/>
                <a:ea typeface="Meiryo UI"/>
                <a:cs typeface="+mj-cs"/>
              </a:rPr>
              <a:t>7</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日」を超えてしまった場合は、</a:t>
            </a:r>
            <a:r>
              <a:rPr kumimoji="1" lang="ja-JP" altLang="en-US" sz="1100" b="0" i="0" u="none" strike="noStrike" kern="1200" cap="none" spc="0" normalizeH="0" baseline="0" noProof="0" dirty="0">
                <a:ln>
                  <a:noFill/>
                </a:ln>
                <a:solidFill>
                  <a:srgbClr val="FF0000"/>
                </a:solidFill>
                <a:effectLst/>
                <a:uLnTx/>
                <a:uFillTx/>
                <a:latin typeface="Meiryo UI"/>
                <a:ea typeface="Meiryo UI"/>
                <a:cs typeface="+mj-cs"/>
              </a:rPr>
              <a:t>ぎふ旅コイン</a:t>
            </a:r>
            <a:r>
              <a:rPr kumimoji="1" lang="ja-JP" altLang="en-US" sz="1100" b="0" i="0" u="none" strike="noStrike" kern="0" cap="none" spc="0" normalizeH="0" baseline="0" noProof="0" dirty="0">
                <a:ln>
                  <a:noFill/>
                </a:ln>
                <a:solidFill>
                  <a:srgbClr val="FF0000"/>
                </a:solidFill>
                <a:effectLst/>
                <a:uLnTx/>
                <a:uFillTx/>
                <a:latin typeface="Meiryo UI"/>
                <a:ea typeface="Meiryo UI"/>
                <a:cs typeface="+mj-cs"/>
              </a:rPr>
              <a:t>事務局までご連絡ください。</a:t>
            </a:r>
          </a:p>
        </p:txBody>
      </p:sp>
      <p:sp>
        <p:nvSpPr>
          <p:cNvPr id="22" name="タイトル 5">
            <a:extLst>
              <a:ext uri="{FF2B5EF4-FFF2-40B4-BE49-F238E27FC236}">
                <a16:creationId xmlns:a16="http://schemas.microsoft.com/office/drawing/2014/main" id="{AB2729E4-8C5F-4393-9712-4F9E062AF921}"/>
              </a:ext>
            </a:extLst>
          </p:cNvPr>
          <p:cNvSpPr txBox="1">
            <a:spLocks/>
          </p:cNvSpPr>
          <p:nvPr/>
        </p:nvSpPr>
        <p:spPr bwMode="auto">
          <a:xfrm>
            <a:off x="3731436" y="2746405"/>
            <a:ext cx="1012372"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a:ln>
                  <a:noFill/>
                </a:ln>
                <a:solidFill>
                  <a:srgbClr val="70AD47">
                    <a:lumMod val="60000"/>
                    <a:lumOff val="40000"/>
                  </a:srgbClr>
                </a:solidFill>
                <a:effectLst/>
                <a:uLnTx/>
                <a:uFillTx/>
                <a:latin typeface="Meiryo UI"/>
                <a:ea typeface="Meiryo UI"/>
                <a:cs typeface="+mj-cs"/>
              </a:rPr>
              <a:t>ログイン</a:t>
            </a:r>
          </a:p>
        </p:txBody>
      </p:sp>
      <p:sp>
        <p:nvSpPr>
          <p:cNvPr id="23" name="タイトル 5">
            <a:extLst>
              <a:ext uri="{FF2B5EF4-FFF2-40B4-BE49-F238E27FC236}">
                <a16:creationId xmlns:a16="http://schemas.microsoft.com/office/drawing/2014/main" id="{39810EDA-2070-40AB-9F4A-CDA517BF08F9}"/>
              </a:ext>
            </a:extLst>
          </p:cNvPr>
          <p:cNvSpPr txBox="1">
            <a:spLocks/>
          </p:cNvSpPr>
          <p:nvPr/>
        </p:nvSpPr>
        <p:spPr bwMode="auto">
          <a:xfrm>
            <a:off x="8219977" y="2715932"/>
            <a:ext cx="1012372" cy="15388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marL="0" marR="0" indent="0" algn="l" defTabSz="914400" rtl="0" eaLnBrk="1" fontAlgn="base" latinLnBrk="0" hangingPunct="1">
              <a:lnSpc>
                <a:spcPct val="100000"/>
              </a:lnSpc>
              <a:spcBef>
                <a:spcPct val="0"/>
              </a:spcBef>
              <a:spcAft>
                <a:spcPct val="0"/>
              </a:spcAft>
              <a:buClrTx/>
              <a:buSzTx/>
              <a:buFontTx/>
              <a:buNone/>
              <a:tabLst/>
              <a:defRPr lang="en-US" sz="2200" b="1" i="0">
                <a:solidFill>
                  <a:schemeClr val="tx1"/>
                </a:solidFill>
                <a:latin typeface="Tsukushi A Round Gothic Bold" panose="02020400000000000000" pitchFamily="18" charset="-128"/>
                <a:ea typeface="Tsukushi A Round Gothic Bold" panose="02020400000000000000" pitchFamily="18" charset="-128"/>
                <a:cs typeface="+mj-cs"/>
              </a:defRPr>
            </a:lvl1pPr>
            <a:lvl2pPr algn="l" rtl="0" eaLnBrk="1" fontAlgn="base" hangingPunct="1">
              <a:spcBef>
                <a:spcPct val="0"/>
              </a:spcBef>
              <a:spcAft>
                <a:spcPct val="0"/>
              </a:spcAft>
              <a:defRPr sz="1600" b="1">
                <a:solidFill>
                  <a:schemeClr val="tx2"/>
                </a:solidFill>
                <a:latin typeface="Arial" charset="0"/>
              </a:defRPr>
            </a:lvl2pPr>
            <a:lvl3pPr algn="l" rtl="0" eaLnBrk="1" fontAlgn="base" hangingPunct="1">
              <a:spcBef>
                <a:spcPct val="0"/>
              </a:spcBef>
              <a:spcAft>
                <a:spcPct val="0"/>
              </a:spcAft>
              <a:defRPr sz="1600" b="1">
                <a:solidFill>
                  <a:schemeClr val="tx2"/>
                </a:solidFill>
                <a:latin typeface="Arial" charset="0"/>
              </a:defRPr>
            </a:lvl3pPr>
            <a:lvl4pPr algn="l" rtl="0" eaLnBrk="1" fontAlgn="base" hangingPunct="1">
              <a:spcBef>
                <a:spcPct val="0"/>
              </a:spcBef>
              <a:spcAft>
                <a:spcPct val="0"/>
              </a:spcAft>
              <a:defRPr sz="1600" b="1">
                <a:solidFill>
                  <a:schemeClr val="tx2"/>
                </a:solidFill>
                <a:latin typeface="Arial" charset="0"/>
              </a:defRPr>
            </a:lvl4pPr>
            <a:lvl5pPr algn="l" rtl="0" eaLnBrk="1" fontAlgn="base" hangingPunct="1">
              <a:spcBef>
                <a:spcPct val="0"/>
              </a:spcBef>
              <a:spcAft>
                <a:spcPct val="0"/>
              </a:spcAft>
              <a:defRPr sz="1600" b="1">
                <a:solidFill>
                  <a:schemeClr val="tx2"/>
                </a:solidFill>
                <a:latin typeface="Arial" charset="0"/>
              </a:defRPr>
            </a:lvl5pPr>
            <a:lvl6pPr marL="457200" algn="l" rtl="0" eaLnBrk="1" fontAlgn="base" hangingPunct="1">
              <a:spcBef>
                <a:spcPct val="0"/>
              </a:spcBef>
              <a:spcAft>
                <a:spcPct val="0"/>
              </a:spcAft>
              <a:defRPr sz="1600" b="1">
                <a:solidFill>
                  <a:schemeClr val="tx2"/>
                </a:solidFill>
                <a:latin typeface="Arial" charset="0"/>
              </a:defRPr>
            </a:lvl6pPr>
            <a:lvl7pPr marL="914400" algn="l" rtl="0" eaLnBrk="1" fontAlgn="base" hangingPunct="1">
              <a:spcBef>
                <a:spcPct val="0"/>
              </a:spcBef>
              <a:spcAft>
                <a:spcPct val="0"/>
              </a:spcAft>
              <a:defRPr sz="1600" b="1">
                <a:solidFill>
                  <a:schemeClr val="tx2"/>
                </a:solidFill>
                <a:latin typeface="Arial" charset="0"/>
              </a:defRPr>
            </a:lvl7pPr>
            <a:lvl8pPr marL="1371600" algn="l" rtl="0" eaLnBrk="1" fontAlgn="base" hangingPunct="1">
              <a:spcBef>
                <a:spcPct val="0"/>
              </a:spcBef>
              <a:spcAft>
                <a:spcPct val="0"/>
              </a:spcAft>
              <a:defRPr sz="1600" b="1">
                <a:solidFill>
                  <a:schemeClr val="tx2"/>
                </a:solidFill>
                <a:latin typeface="Arial" charset="0"/>
              </a:defRPr>
            </a:lvl8pPr>
            <a:lvl9pPr marL="1828800" algn="l" rtl="0" eaLnBrk="1" fontAlgn="base" hangingPunct="1">
              <a:spcBef>
                <a:spcPct val="0"/>
              </a:spcBef>
              <a:spcAft>
                <a:spcPct val="0"/>
              </a:spcAft>
              <a:defRPr sz="1600" b="1">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0" cap="none" spc="0" normalizeH="0" baseline="0" noProof="0" dirty="0">
                <a:ln>
                  <a:noFill/>
                </a:ln>
                <a:solidFill>
                  <a:srgbClr val="A9D18E"/>
                </a:solidFill>
                <a:effectLst/>
                <a:uLnTx/>
                <a:uFillTx/>
                <a:latin typeface="Meiryo UI"/>
                <a:ea typeface="Meiryo UI"/>
                <a:cs typeface="+mj-cs"/>
              </a:rPr>
              <a:t>ログイン</a:t>
            </a:r>
          </a:p>
        </p:txBody>
      </p:sp>
      <p:sp>
        <p:nvSpPr>
          <p:cNvPr id="25" name="正方形/長方形 24">
            <a:extLst>
              <a:ext uri="{FF2B5EF4-FFF2-40B4-BE49-F238E27FC236}">
                <a16:creationId xmlns:a16="http://schemas.microsoft.com/office/drawing/2014/main" id="{37BB4781-E35E-47A7-A549-DFB426AD7C1F}"/>
              </a:ext>
            </a:extLst>
          </p:cNvPr>
          <p:cNvSpPr/>
          <p:nvPr/>
        </p:nvSpPr>
        <p:spPr>
          <a:xfrm>
            <a:off x="2515" y="524275"/>
            <a:ext cx="9919893" cy="338554"/>
          </a:xfrm>
          <a:prstGeom prst="rect">
            <a:avLst/>
          </a:prstGeom>
          <a:solidFill>
            <a:srgbClr val="10B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5-1</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．加盟店管理画面へのログイン</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 | </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初期登録（</a:t>
            </a:r>
            <a:r>
              <a:rPr kumimoji="1" lang="en-US" altLang="ja-JP" sz="1600" b="1" i="0" u="none" strike="noStrike" kern="1200" cap="none" spc="0" normalizeH="0" baseline="0" noProof="0" dirty="0">
                <a:ln>
                  <a:noFill/>
                </a:ln>
                <a:solidFill>
                  <a:prstClr val="white"/>
                </a:solidFill>
                <a:effectLst/>
                <a:uLnTx/>
                <a:uFillTx/>
                <a:latin typeface="Meiryo UI"/>
                <a:ea typeface="Meiryo UI"/>
                <a:cs typeface="+mn-cs"/>
              </a:rPr>
              <a:t>1/2</a:t>
            </a: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a:t>
            </a:r>
          </a:p>
        </p:txBody>
      </p:sp>
      <p:sp>
        <p:nvSpPr>
          <p:cNvPr id="26" name="テキスト ボックス 25">
            <a:extLst>
              <a:ext uri="{FF2B5EF4-FFF2-40B4-BE49-F238E27FC236}">
                <a16:creationId xmlns:a16="http://schemas.microsoft.com/office/drawing/2014/main" id="{4B0FBB26-240F-406E-91B6-E6086E6C258F}"/>
              </a:ext>
            </a:extLst>
          </p:cNvPr>
          <p:cNvSpPr txBox="1"/>
          <p:nvPr/>
        </p:nvSpPr>
        <p:spPr>
          <a:xfrm>
            <a:off x="7055689"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8F00"/>
                </a:solidFill>
                <a:effectLst/>
                <a:uLnTx/>
                <a:uFillTx/>
                <a:latin typeface="Meiryo UI"/>
                <a:ea typeface="Meiryo UI"/>
                <a:cs typeface="+mn-cs"/>
              </a:rPr>
              <a:t>❷</a:t>
            </a:r>
          </a:p>
        </p:txBody>
      </p:sp>
      <p:sp>
        <p:nvSpPr>
          <p:cNvPr id="30" name="テキスト ボックス 29">
            <a:extLst>
              <a:ext uri="{FF2B5EF4-FFF2-40B4-BE49-F238E27FC236}">
                <a16:creationId xmlns:a16="http://schemas.microsoft.com/office/drawing/2014/main" id="{63A48BA3-350B-4AF0-BD10-278FBCB12037}"/>
              </a:ext>
            </a:extLst>
          </p:cNvPr>
          <p:cNvSpPr txBox="1"/>
          <p:nvPr/>
        </p:nvSpPr>
        <p:spPr>
          <a:xfrm>
            <a:off x="8492789"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③</a:t>
            </a:r>
          </a:p>
        </p:txBody>
      </p:sp>
      <p:sp>
        <p:nvSpPr>
          <p:cNvPr id="31" name="テキスト ボックス 30">
            <a:extLst>
              <a:ext uri="{FF2B5EF4-FFF2-40B4-BE49-F238E27FC236}">
                <a16:creationId xmlns:a16="http://schemas.microsoft.com/office/drawing/2014/main" id="{6DD5A062-5E90-4C20-BA73-6F4F49CED4A8}"/>
              </a:ext>
            </a:extLst>
          </p:cNvPr>
          <p:cNvSpPr txBox="1"/>
          <p:nvPr/>
        </p:nvSpPr>
        <p:spPr>
          <a:xfrm>
            <a:off x="5618588"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A9D18E"/>
                </a:solidFill>
                <a:effectLst/>
                <a:uLnTx/>
                <a:uFillTx/>
                <a:latin typeface="Meiryo UI"/>
                <a:ea typeface="Meiryo UI"/>
                <a:cs typeface="+mn-cs"/>
              </a:rPr>
              <a:t>①</a:t>
            </a:r>
          </a:p>
        </p:txBody>
      </p:sp>
      <p:sp>
        <p:nvSpPr>
          <p:cNvPr id="36" name="右矢印 53">
            <a:extLst>
              <a:ext uri="{FF2B5EF4-FFF2-40B4-BE49-F238E27FC236}">
                <a16:creationId xmlns:a16="http://schemas.microsoft.com/office/drawing/2014/main" id="{CF5B93C9-9677-40E4-84CB-1BD89F723419}"/>
              </a:ext>
            </a:extLst>
          </p:cNvPr>
          <p:cNvSpPr/>
          <p:nvPr/>
        </p:nvSpPr>
        <p:spPr bwMode="auto">
          <a:xfrm>
            <a:off x="1580830"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7" name="右矢印 57">
            <a:extLst>
              <a:ext uri="{FF2B5EF4-FFF2-40B4-BE49-F238E27FC236}">
                <a16:creationId xmlns:a16="http://schemas.microsoft.com/office/drawing/2014/main" id="{8F3C1136-ACAC-4BB1-B9FF-F8B4573D6E5A}"/>
              </a:ext>
            </a:extLst>
          </p:cNvPr>
          <p:cNvSpPr/>
          <p:nvPr/>
        </p:nvSpPr>
        <p:spPr bwMode="auto">
          <a:xfrm>
            <a:off x="3017931" y="2382137"/>
            <a:ext cx="1077686" cy="104144"/>
          </a:xfrm>
          <a:prstGeom prst="rightArrow">
            <a:avLst/>
          </a:prstGeom>
          <a:solidFill>
            <a:srgbClr val="92D050"/>
          </a:solidFill>
          <a:ln w="12700">
            <a:solidFill>
              <a:srgbClr val="92D050"/>
            </a:solidFill>
            <a:round/>
            <a:headEnd/>
            <a:tailEnd/>
          </a:ln>
        </p:spPr>
        <p:txBody>
          <a:bodyPr wrap="square" lIns="0" tIns="0" rIns="0" bIns="0" rtlCol="0" anchor="ctr">
            <a:no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endParaRPr kumimoji="1" lang="ja-JP" altLang="en-US" sz="1653" b="0" i="0" u="none" strike="noStrike" kern="1200" cap="none" spc="0" normalizeH="0" baseline="0" noProof="0" dirty="0">
              <a:ln>
                <a:noFill/>
              </a:ln>
              <a:solidFill>
                <a:srgbClr val="44546A"/>
              </a:solidFill>
              <a:effectLst/>
              <a:uLnTx/>
              <a:uFillTx/>
              <a:latin typeface="Meiryo UI"/>
              <a:ea typeface="Meiryo UI"/>
              <a:cs typeface="+mn-cs"/>
            </a:endParaRPr>
          </a:p>
        </p:txBody>
      </p:sp>
      <p:sp>
        <p:nvSpPr>
          <p:cNvPr id="38" name="テキスト ボックス 37">
            <a:extLst>
              <a:ext uri="{FF2B5EF4-FFF2-40B4-BE49-F238E27FC236}">
                <a16:creationId xmlns:a16="http://schemas.microsoft.com/office/drawing/2014/main" id="{71E014F4-B3B5-481F-A756-F169133F3739}"/>
              </a:ext>
            </a:extLst>
          </p:cNvPr>
          <p:cNvSpPr txBox="1"/>
          <p:nvPr/>
        </p:nvSpPr>
        <p:spPr>
          <a:xfrm>
            <a:off x="2540706"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②</a:t>
            </a:r>
          </a:p>
        </p:txBody>
      </p:sp>
      <p:sp>
        <p:nvSpPr>
          <p:cNvPr id="39" name="テキスト ボックス 38">
            <a:extLst>
              <a:ext uri="{FF2B5EF4-FFF2-40B4-BE49-F238E27FC236}">
                <a16:creationId xmlns:a16="http://schemas.microsoft.com/office/drawing/2014/main" id="{77D7BA01-A3FB-4438-B688-A4C3E429E9B6}"/>
              </a:ext>
            </a:extLst>
          </p:cNvPr>
          <p:cNvSpPr txBox="1"/>
          <p:nvPr/>
        </p:nvSpPr>
        <p:spPr>
          <a:xfrm>
            <a:off x="3977806"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70AD47">
                    <a:lumMod val="60000"/>
                    <a:lumOff val="40000"/>
                  </a:srgbClr>
                </a:solidFill>
                <a:effectLst/>
                <a:uLnTx/>
                <a:uFillTx/>
                <a:latin typeface="Meiryo UI"/>
                <a:ea typeface="Meiryo UI"/>
                <a:cs typeface="+mn-cs"/>
              </a:rPr>
              <a:t>③</a:t>
            </a:r>
          </a:p>
        </p:txBody>
      </p:sp>
      <p:sp>
        <p:nvSpPr>
          <p:cNvPr id="40" name="テキスト ボックス 39">
            <a:extLst>
              <a:ext uri="{FF2B5EF4-FFF2-40B4-BE49-F238E27FC236}">
                <a16:creationId xmlns:a16="http://schemas.microsoft.com/office/drawing/2014/main" id="{D00A079F-1F59-40CF-907E-E525A6680B84}"/>
              </a:ext>
            </a:extLst>
          </p:cNvPr>
          <p:cNvSpPr txBox="1"/>
          <p:nvPr/>
        </p:nvSpPr>
        <p:spPr>
          <a:xfrm>
            <a:off x="1103605" y="2141822"/>
            <a:ext cx="595035" cy="584775"/>
          </a:xfrm>
          <a:prstGeom prst="rect">
            <a:avLst/>
          </a:prstGeom>
          <a:noFill/>
        </p:spPr>
        <p:txBody>
          <a:bodyPr wrap="none" rtlCol="0">
            <a:spAutoFit/>
          </a:bodyPr>
          <a:lstStyle/>
          <a:p>
            <a:pPr marL="0" marR="0" lvl="0" indent="0" algn="l" defTabSz="839876"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008F00"/>
                </a:solidFill>
                <a:effectLst/>
                <a:uLnTx/>
                <a:uFillTx/>
                <a:latin typeface="Meiryo UI"/>
                <a:ea typeface="Meiryo UI"/>
                <a:cs typeface="+mn-cs"/>
              </a:rPr>
              <a:t>❶</a:t>
            </a:r>
          </a:p>
        </p:txBody>
      </p:sp>
      <p:sp>
        <p:nvSpPr>
          <p:cNvPr id="28" name="正方形/長方形 27">
            <a:extLst>
              <a:ext uri="{FF2B5EF4-FFF2-40B4-BE49-F238E27FC236}">
                <a16:creationId xmlns:a16="http://schemas.microsoft.com/office/drawing/2014/main" id="{EE4F1423-1BF3-4EE5-BB82-68B2F9108E3B}"/>
              </a:ext>
            </a:extLst>
          </p:cNvPr>
          <p:cNvSpPr/>
          <p:nvPr/>
        </p:nvSpPr>
        <p:spPr>
          <a:xfrm>
            <a:off x="0" y="-14635"/>
            <a:ext cx="9906000" cy="48569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bg1"/>
                </a:solidFill>
                <a:latin typeface="Meiryo UI" panose="020B0604030504040204" pitchFamily="50" charset="-128"/>
                <a:ea typeface="Meiryo UI" panose="020B0604030504040204" pitchFamily="50" charset="-128"/>
              </a:rPr>
              <a:t>5</a:t>
            </a:r>
            <a:r>
              <a:rPr lang="ja-JP" altLang="en-US" sz="1600" b="1" dirty="0">
                <a:solidFill>
                  <a:schemeClr val="bg1"/>
                </a:solidFill>
                <a:latin typeface="Meiryo UI" panose="020B0604030504040204" pitchFamily="50" charset="-128"/>
                <a:ea typeface="Meiryo UI" panose="020B0604030504040204" pitchFamily="50" charset="-128"/>
              </a:rPr>
              <a:t>．加盟店の業務</a:t>
            </a:r>
            <a:endParaRPr lang="ja-JP" altLang="en-US" sz="1600" b="1" dirty="0">
              <a:solidFill>
                <a:schemeClr val="bg1"/>
              </a:solidFill>
            </a:endParaRPr>
          </a:p>
        </p:txBody>
      </p:sp>
    </p:spTree>
    <p:extLst>
      <p:ext uri="{BB962C8B-B14F-4D97-AF65-F5344CB8AC3E}">
        <p14:creationId xmlns:p14="http://schemas.microsoft.com/office/powerpoint/2010/main" val="538867096"/>
      </p:ext>
    </p:extLst>
  </p:cSld>
  <p:clrMapOvr>
    <a:masterClrMapping/>
  </p:clrMapOvr>
</p:sld>
</file>

<file path=ppt/theme/theme1.xml><?xml version="1.0" encoding="utf-8"?>
<a:theme xmlns:a="http://schemas.openxmlformats.org/drawingml/2006/main" name="※汎用※企画書 おしゃれ(縦書き)">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4345</TotalTime>
  <Words>3755</Words>
  <Application>Microsoft Office PowerPoint</Application>
  <PresentationFormat>A4 210 x 297 mm</PresentationFormat>
  <Paragraphs>402</Paragraphs>
  <Slides>14</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14</vt:i4>
      </vt:variant>
    </vt:vector>
  </HeadingPairs>
  <TitlesOfParts>
    <vt:vector size="23" baseType="lpstr">
      <vt:lpstr>BIZ UDゴシック</vt:lpstr>
      <vt:lpstr>GothicMB101Pro-Medium</vt:lpstr>
      <vt:lpstr>Meiryo UI</vt:lpstr>
      <vt:lpstr>游ゴシック</vt:lpstr>
      <vt:lpstr>Arial</vt:lpstr>
      <vt:lpstr>Calibri</vt:lpstr>
      <vt:lpstr>Times New Roman</vt:lpstr>
      <vt:lpstr>Wingdings</vt:lpstr>
      <vt:lpstr>※汎用※企画書 おしゃれ(縦書き)</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池田 紫峰</dc:creator>
  <cp:lastModifiedBy>gifutabi01</cp:lastModifiedBy>
  <cp:revision>465</cp:revision>
  <cp:lastPrinted>2024-06-27T02:59:09Z</cp:lastPrinted>
  <dcterms:modified xsi:type="dcterms:W3CDTF">2025-05-20T02:08:51Z</dcterms:modified>
</cp:coreProperties>
</file>